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5" r:id="rId4"/>
    <p:sldId id="257" r:id="rId5"/>
    <p:sldId id="278" r:id="rId6"/>
    <p:sldId id="258" r:id="rId7"/>
    <p:sldId id="260" r:id="rId8"/>
    <p:sldId id="259" r:id="rId9"/>
    <p:sldId id="271" r:id="rId10"/>
    <p:sldId id="262" r:id="rId11"/>
    <p:sldId id="263" r:id="rId12"/>
    <p:sldId id="266" r:id="rId13"/>
    <p:sldId id="265" r:id="rId14"/>
    <p:sldId id="270" r:id="rId15"/>
    <p:sldId id="268" r:id="rId16"/>
    <p:sldId id="279" r:id="rId17"/>
    <p:sldId id="280" r:id="rId18"/>
    <p:sldId id="272" r:id="rId19"/>
    <p:sldId id="273" r:id="rId20"/>
    <p:sldId id="285" r:id="rId21"/>
    <p:sldId id="286" r:id="rId22"/>
    <p:sldId id="287" r:id="rId23"/>
    <p:sldId id="281" r:id="rId24"/>
    <p:sldId id="288" r:id="rId25"/>
    <p:sldId id="282" r:id="rId26"/>
    <p:sldId id="284" r:id="rId27"/>
    <p:sldId id="283" r:id="rId28"/>
    <p:sldId id="274" r:id="rId29"/>
  </p:sldIdLst>
  <p:sldSz cx="12192000" cy="6858000"/>
  <p:notesSz cx="10020300" cy="68881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ACCBF2-5BD8-4238-9177-307285283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33F3F09-E054-4709-ADB5-4E8B5C7D3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C73638-8D51-45B6-B64B-C0E77E501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FD92-A9E2-4B2C-A139-CB855A93B443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C4413D-2EB3-46A7-A7D6-30E994F31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719729-C76E-4AC6-86AC-87CFD29C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35C8-1980-4DED-A68C-900B1D55E4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4963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243D2E-D80C-40D2-829C-671FA3C3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B2EF1AA-3B61-4B63-AEE1-0F0EECB16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2F5A10-1F33-4516-957E-C90A86C0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FD92-A9E2-4B2C-A139-CB855A93B443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664C9E-E5DB-4763-80BC-F968949EF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5346DB-D3EE-4224-8E17-8D96D9F3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35C8-1980-4DED-A68C-900B1D55E4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721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DC04B8E-0688-438F-8D1C-3CB53CA3D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2412CA1-3B3F-46E3-92D7-2C2161BE6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FD1B9B-04F1-441B-B99C-4E53A2E8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FD92-A9E2-4B2C-A139-CB855A93B443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B5670F2-6B0E-4072-B954-DD50E61F8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E6B78D-D8CE-4DB6-B0F6-94825530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35C8-1980-4DED-A68C-900B1D55E4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048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4DF09A-5C42-41E2-8753-E91BB070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41C2929-2185-4F79-A0D8-9B6C4A54F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56C543-1D4A-4F3C-B66C-837F56E84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FD92-A9E2-4B2C-A139-CB855A93B443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3A4B2F-3D56-46B8-8283-A448C7109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981507-F897-45EE-B5D1-A1D188C5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35C8-1980-4DED-A68C-900B1D55E4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452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1EEFCB-983E-4976-B64B-553DE502C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F0FD21F-72AC-4560-994C-E319D9DB9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22D1C7-11AB-49D2-A5A8-E9C9D264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FD92-A9E2-4B2C-A139-CB855A93B443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49FCC7-5C2F-4BFF-96C6-F3734742A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560A36C-54DB-429A-9C0D-BA2CE30A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35C8-1980-4DED-A68C-900B1D55E4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866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2CEBA0-C3C9-4B78-AB99-F1E06340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ED63B0-11B5-43FB-A29D-B93FD7FA7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C86AE31-8E81-41A6-AEAA-288F84199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8B4B455-F0D3-45A0-9FCB-27DDD32D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FD92-A9E2-4B2C-A139-CB855A93B443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7EFF9EB-A085-4A81-A655-82AAA8092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96CD14A-6347-4E41-9F57-8DB5B7CC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35C8-1980-4DED-A68C-900B1D55E4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011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EDD64A-57BC-428E-A82D-9ABEAB65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6183455-EF82-4C4D-9E32-D4957EAF7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28B7A11-5EAF-48AD-BABB-826A00C83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BD80B2E-8513-466B-A5B8-EBF30E3EF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1773F17-3F70-4895-9384-7D44C7DEF3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9BB3C42-C609-4C53-AEBF-792A729AF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FD92-A9E2-4B2C-A139-CB855A93B443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9B2DD90-FA4D-4AAE-BD86-EA8D0C51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E6885B3-937F-4E9D-83D4-AC237370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35C8-1980-4DED-A68C-900B1D55E4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63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1F46A0-48BF-4E64-9F5A-2C84E8BEC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2758113-C22E-478F-8856-F6445A178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FD92-A9E2-4B2C-A139-CB855A93B443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9C9CC13-CB1B-4DE5-B443-F8FB6920D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367A6AF-BC99-427F-9A42-60E31E07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35C8-1980-4DED-A68C-900B1D55E4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12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0305882-D3DA-4910-9E7E-7C60EFC9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FD92-A9E2-4B2C-A139-CB855A93B443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094B751-980E-40C7-A20F-97A53554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93B279-D4D2-4B9A-BB8A-56E0E238F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35C8-1980-4DED-A68C-900B1D55E4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1287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C5B53A-14BB-43F2-8A12-C24EBEEF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9220E9-8348-414C-9370-0EA21ADD0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8408BE4-2502-4831-8E36-C235E6C93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1C9EF38-CAA9-4288-AC83-DCB0BEE3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FD92-A9E2-4B2C-A139-CB855A93B443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8DF86D2-2265-4D07-8758-807265361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2C7D47E-FDC1-46F6-BF24-AFF421D7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35C8-1980-4DED-A68C-900B1D55E4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2040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37DDDB-3E46-4850-9E37-A48332A0A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5D5652C-7294-4268-B85C-D46CA69240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01A70CC-CD1D-432C-B9B6-29F0E1B2E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6A32C8F-EFE9-4BDE-A071-70C24FA4A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FD92-A9E2-4B2C-A139-CB855A93B443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4ED943E-B00E-4195-8842-7E2A3D388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507640-1175-47AC-9C8A-70820051D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35C8-1980-4DED-A68C-900B1D55E4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356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FF0254C-EF21-4230-8CFE-604FED7A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8B5AD1E-E7D5-4516-ABCC-5EE125CDF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FDC87F-1CDD-423D-8F33-98AD39C54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DFD92-A9E2-4B2C-A139-CB855A93B443}" type="datetimeFigureOut">
              <a:rPr kumimoji="1" lang="ja-JP" altLang="en-US" smtClean="0"/>
              <a:t>2021/6/17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0E87C1-E4BA-4ABE-AE0D-2E25B4168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BCC708-EF34-4A68-AF69-B90825E4C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735C8-1980-4DED-A68C-900B1D55E4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680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48B3649-238A-4FBD-8A59-90FAB8002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711" y="1122363"/>
            <a:ext cx="10995103" cy="1266507"/>
          </a:xfrm>
        </p:spPr>
        <p:txBody>
          <a:bodyPr>
            <a:normAutofit fontScale="90000"/>
          </a:bodyPr>
          <a:lstStyle/>
          <a:p>
            <a:br>
              <a:rPr lang="en-US" altLang="ja-JP" sz="2800" b="1" dirty="0"/>
            </a:br>
            <a:br>
              <a:rPr lang="en-US" altLang="ja-JP" sz="2800" b="1" dirty="0"/>
            </a:br>
            <a:br>
              <a:rPr lang="en-US" altLang="ja-JP" sz="2800" b="1" dirty="0"/>
            </a:br>
            <a:r>
              <a:rPr lang="en-US" altLang="ja-JP" sz="4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Save School Children from Wretched Conditions </a:t>
            </a:r>
            <a:br>
              <a:rPr lang="en-US" altLang="ja-JP" sz="4000" b="1" dirty="0"/>
            </a:br>
            <a:r>
              <a:rPr lang="en-US" altLang="ja-JP" sz="4000" b="1" dirty="0"/>
              <a:t>-</a:t>
            </a:r>
            <a:r>
              <a:rPr lang="en-US" altLang="ja-JP" sz="2800" b="1" dirty="0">
                <a:solidFill>
                  <a:srgbClr val="0070C0"/>
                </a:solidFill>
              </a:rPr>
              <a:t>Spend money on poor children </a:t>
            </a:r>
            <a:r>
              <a:rPr lang="en-US" altLang="ja-JP" sz="3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NOT</a:t>
            </a:r>
            <a:r>
              <a:rPr lang="en-US" altLang="ja-JP" sz="2800" b="1" dirty="0">
                <a:solidFill>
                  <a:srgbClr val="FF0000"/>
                </a:solidFill>
              </a:rPr>
              <a:t> on </a:t>
            </a:r>
            <a:r>
              <a:rPr lang="en-US" altLang="ja-JP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Tokyo Olympics -</a:t>
            </a:r>
            <a:endParaRPr lang="ja-JP" altLang="en-US" sz="28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36D433FF-E556-4DBB-A733-14A036975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6040"/>
            <a:ext cx="9144000" cy="2994660"/>
          </a:xfrm>
        </p:spPr>
        <p:txBody>
          <a:bodyPr>
            <a:normAutofit fontScale="92500"/>
          </a:bodyPr>
          <a:lstStyle/>
          <a:p>
            <a:pPr algn="just"/>
            <a:endParaRPr lang="en-US" altLang="ja-JP" dirty="0"/>
          </a:p>
          <a:p>
            <a:pPr algn="just"/>
            <a:r>
              <a:rPr lang="en-US" altLang="ja-JP" b="1" dirty="0"/>
              <a:t> Presentation for </a:t>
            </a:r>
            <a:r>
              <a:rPr lang="en-US" altLang="ja-JP" b="1"/>
              <a:t>the History NGO Forum </a:t>
            </a:r>
            <a:r>
              <a:rPr lang="en-US" altLang="ja-JP" b="1" dirty="0"/>
              <a:t>for Peace in East Asia </a:t>
            </a:r>
          </a:p>
          <a:p>
            <a:pPr algn="just"/>
            <a:r>
              <a:rPr lang="en-US" altLang="ja-JP" b="1" dirty="0"/>
              <a:t>                      on June 17</a:t>
            </a:r>
            <a:r>
              <a:rPr lang="en-US" altLang="ja-JP" b="1" baseline="30000" dirty="0"/>
              <a:t>th</a:t>
            </a:r>
            <a:r>
              <a:rPr lang="en-US" altLang="ja-JP" b="1" dirty="0"/>
              <a:t> (Thu.) in 2021</a:t>
            </a:r>
          </a:p>
          <a:p>
            <a:pPr algn="just"/>
            <a:r>
              <a:rPr lang="en-US" altLang="ja-JP" b="1" dirty="0"/>
              <a:t> </a:t>
            </a:r>
          </a:p>
          <a:p>
            <a:pPr algn="just"/>
            <a:r>
              <a:rPr lang="en-US" altLang="ja-JP" b="1" dirty="0"/>
              <a:t>                      Presenter:  </a:t>
            </a:r>
            <a:r>
              <a:rPr lang="en-US" altLang="ja-JP" b="1" dirty="0" err="1">
                <a:solidFill>
                  <a:srgbClr val="FF0000"/>
                </a:solidFill>
              </a:rPr>
              <a:t>Katsuyuki</a:t>
            </a:r>
            <a:r>
              <a:rPr lang="en-US" altLang="ja-JP" b="1" dirty="0">
                <a:solidFill>
                  <a:srgbClr val="FF0000"/>
                </a:solidFill>
              </a:rPr>
              <a:t>  Nara</a:t>
            </a:r>
          </a:p>
          <a:p>
            <a:pPr algn="just"/>
            <a:r>
              <a:rPr lang="en-US" altLang="ja-JP" b="1" dirty="0"/>
              <a:t>                                Researcher at Child’s Studies Center</a:t>
            </a:r>
          </a:p>
          <a:p>
            <a:pPr algn="just"/>
            <a:r>
              <a:rPr lang="en-US" altLang="ja-JP" b="1" dirty="0"/>
              <a:t>                                of </a:t>
            </a:r>
            <a:r>
              <a:rPr lang="en-US" altLang="ja-JP" b="1" dirty="0" err="1"/>
              <a:t>Shiraume-Gakuen</a:t>
            </a:r>
            <a:r>
              <a:rPr lang="en-US" altLang="ja-JP" b="1" dirty="0"/>
              <a:t> Junior College in Tokyo</a:t>
            </a:r>
          </a:p>
          <a:p>
            <a:pPr algn="just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2201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6183AD-343E-49CB-83B6-1D1D725C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70" y="200659"/>
            <a:ext cx="10515600" cy="1399541"/>
          </a:xfrm>
        </p:spPr>
        <p:txBody>
          <a:bodyPr>
            <a:normAutofit/>
          </a:bodyPr>
          <a:lstStyle/>
          <a:p>
            <a:r>
              <a:rPr lang="en-US" altLang="ja-JP" sz="4000" b="1" i="0" u="none" strike="noStrike" baseline="0" dirty="0">
                <a:solidFill>
                  <a:srgbClr val="FF0000"/>
                </a:solidFill>
                <a:latin typeface="ZurichBT-Bold"/>
              </a:rPr>
              <a:t>A league table of child well-being outcomes</a:t>
            </a:r>
            <a:r>
              <a:rPr lang="en-US" altLang="ja-JP" sz="4000" b="1" i="0" u="none" strike="noStrike" baseline="0" dirty="0">
                <a:latin typeface="ZurichBT-Bold"/>
              </a:rPr>
              <a:t>:</a:t>
            </a:r>
            <a:br>
              <a:rPr lang="en-US" altLang="ja-JP" sz="4000" b="1" i="0" u="none" strike="noStrike" baseline="0" dirty="0">
                <a:latin typeface="ZurichBT-Bold"/>
              </a:rPr>
            </a:br>
            <a:r>
              <a:rPr lang="en-US" altLang="ja-JP" sz="2000" b="1" i="0" u="none" strike="noStrike" baseline="0" dirty="0">
                <a:latin typeface="ZurichBT-Bold"/>
              </a:rPr>
              <a:t>                                                                                                                           </a:t>
            </a:r>
            <a:r>
              <a:rPr lang="es-ES" altLang="ja-JP" sz="2200" b="1" i="0" u="none" strike="noStrike" baseline="0" dirty="0">
                <a:latin typeface="ZurichBT-Bold"/>
              </a:rPr>
              <a:t>(UNICEF Statistics)</a:t>
            </a:r>
            <a:endParaRPr kumimoji="1" lang="ja-JP" altLang="en-US" sz="22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682581-B81C-4054-805E-B41D37703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0210"/>
            <a:ext cx="10515600" cy="4754880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endParaRPr lang="es-ES" altLang="ja-JP" sz="2400" b="1" i="0" u="none" strike="noStrike" baseline="0" dirty="0">
              <a:solidFill>
                <a:srgbClr val="000000"/>
              </a:solidFill>
              <a:latin typeface="ZurichBT-Bold"/>
            </a:endParaRPr>
          </a:p>
          <a:p>
            <a:pPr marL="0" indent="0" algn="l">
              <a:buNone/>
            </a:pPr>
            <a:r>
              <a:rPr lang="es-ES" altLang="ja-JP" sz="3500" b="1" i="0" u="none" strike="noStrike" baseline="0" dirty="0">
                <a:solidFill>
                  <a:srgbClr val="FF0000"/>
                </a:solidFill>
                <a:latin typeface="ZurichBT-Bold"/>
              </a:rPr>
              <a:t>Mental well-being</a:t>
            </a:r>
            <a:r>
              <a:rPr lang="es-ES" altLang="ja-JP" sz="2400" b="1" i="0" u="none" strike="noStrike" baseline="0" dirty="0">
                <a:solidFill>
                  <a:srgbClr val="000000"/>
                </a:solidFill>
                <a:latin typeface="ZurichBT-Bold"/>
              </a:rPr>
              <a:t>: </a:t>
            </a:r>
            <a:r>
              <a:rPr lang="es-E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 includes </a:t>
            </a:r>
            <a:r>
              <a:rPr lang="en-U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both positive and negative aspects of a    </a:t>
            </a:r>
          </a:p>
          <a:p>
            <a:pPr marL="0" indent="0" algn="l">
              <a:buNone/>
            </a:pPr>
            <a:r>
              <a:rPr lang="en-US" altLang="ja-JP" sz="2400" dirty="0">
                <a:solidFill>
                  <a:srgbClr val="000000"/>
                </a:solidFill>
                <a:latin typeface="ZurichBT-Light"/>
              </a:rPr>
              <a:t>             </a:t>
            </a:r>
            <a:r>
              <a:rPr lang="en-U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child’s  mental well-being – </a:t>
            </a:r>
            <a:r>
              <a:rPr lang="en-US" altLang="ja-JP" sz="2400" b="0" i="0" u="none" strike="noStrike" baseline="0" dirty="0">
                <a:solidFill>
                  <a:srgbClr val="C00000"/>
                </a:solidFill>
                <a:latin typeface="ZurichBT-Light"/>
              </a:rPr>
              <a:t>life </a:t>
            </a:r>
            <a:r>
              <a:rPr lang="es-ES" altLang="ja-JP" sz="2400" b="0" i="0" u="none" strike="noStrike" baseline="0" dirty="0">
                <a:solidFill>
                  <a:srgbClr val="C00000"/>
                </a:solidFill>
                <a:latin typeface="ZurichBT-Light"/>
              </a:rPr>
              <a:t>satisfaction </a:t>
            </a:r>
            <a:r>
              <a:rPr lang="es-E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(</a:t>
            </a:r>
            <a:r>
              <a:rPr lang="en-US" altLang="ja-JP" sz="2400" i="0" u="none" strike="noStrike" baseline="0" dirty="0">
                <a:solidFill>
                  <a:srgbClr val="000000"/>
                </a:solidFill>
                <a:latin typeface="ZurichBT-Bold"/>
              </a:rPr>
              <a:t>Percentage of children with high  </a:t>
            </a:r>
          </a:p>
          <a:p>
            <a:pPr marL="0" indent="0" algn="l">
              <a:buNone/>
            </a:pPr>
            <a:r>
              <a:rPr lang="en-US" altLang="ja-JP" sz="2400" dirty="0">
                <a:solidFill>
                  <a:srgbClr val="000000"/>
                </a:solidFill>
                <a:latin typeface="ZurichBT-Bold"/>
              </a:rPr>
              <a:t>              </a:t>
            </a:r>
            <a:r>
              <a:rPr lang="en-US" altLang="ja-JP" sz="2400" i="0" u="none" strike="noStrike" baseline="0" dirty="0">
                <a:solidFill>
                  <a:srgbClr val="000000"/>
                </a:solidFill>
                <a:latin typeface="ZurichBT-Bold"/>
              </a:rPr>
              <a:t>life satisfaction at 15) and </a:t>
            </a:r>
            <a:r>
              <a:rPr lang="en-US" altLang="ja-JP" sz="2400" i="0" u="none" strike="noStrike" baseline="0" dirty="0">
                <a:solidFill>
                  <a:srgbClr val="C00000"/>
                </a:solidFill>
                <a:latin typeface="ZurichBT-Bold"/>
              </a:rPr>
              <a:t>suicide rates </a:t>
            </a:r>
            <a:r>
              <a:rPr lang="en-US" altLang="ja-JP" sz="2400" i="0" u="none" strike="noStrike" baseline="0" dirty="0">
                <a:solidFill>
                  <a:srgbClr val="000000"/>
                </a:solidFill>
                <a:latin typeface="ZurichBT-Bold"/>
              </a:rPr>
              <a:t>for 15-to19 year-olds.</a:t>
            </a:r>
            <a:r>
              <a:rPr lang="en-US" altLang="ja-JP" sz="2400" b="1" i="0" u="none" strike="noStrike" baseline="0" dirty="0">
                <a:solidFill>
                  <a:srgbClr val="000000"/>
                </a:solidFill>
                <a:latin typeface="ZurichBT-Bold"/>
              </a:rPr>
              <a:t> </a:t>
            </a:r>
          </a:p>
          <a:p>
            <a:pPr marL="0" indent="0" algn="l">
              <a:buNone/>
            </a:pPr>
            <a:endParaRPr lang="es-ES" altLang="ja-JP" sz="2400" b="1" i="0" u="none" strike="noStrike" baseline="0" dirty="0">
              <a:solidFill>
                <a:srgbClr val="000000"/>
              </a:solidFill>
              <a:latin typeface="ZurichBT-Bold"/>
            </a:endParaRPr>
          </a:p>
          <a:p>
            <a:pPr marL="0" indent="0" algn="l">
              <a:buNone/>
            </a:pPr>
            <a:r>
              <a:rPr lang="es-ES" altLang="ja-JP" sz="3500" b="1" i="0" u="none" strike="noStrike" baseline="0" dirty="0">
                <a:solidFill>
                  <a:srgbClr val="FF0000"/>
                </a:solidFill>
                <a:latin typeface="ZurichBT-Bold"/>
              </a:rPr>
              <a:t>Physical health</a:t>
            </a:r>
            <a:r>
              <a:rPr lang="es-ES" altLang="ja-JP" sz="2400" b="1" i="0" u="none" strike="noStrike" baseline="0" dirty="0">
                <a:solidFill>
                  <a:srgbClr val="000000"/>
                </a:solidFill>
                <a:latin typeface="ZurichBT-Bold"/>
              </a:rPr>
              <a:t>: </a:t>
            </a:r>
            <a:r>
              <a:rPr lang="es-E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 includes </a:t>
            </a:r>
            <a:r>
              <a:rPr lang="en-U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rates of </a:t>
            </a:r>
            <a:r>
              <a:rPr lang="en-US" altLang="ja-JP" sz="2400" b="0" i="0" u="none" strike="noStrike" baseline="0" dirty="0">
                <a:solidFill>
                  <a:srgbClr val="C00000"/>
                </a:solidFill>
                <a:latin typeface="ZurichBT-Light"/>
              </a:rPr>
              <a:t>overweight and obesity</a:t>
            </a:r>
            <a:r>
              <a:rPr lang="en-U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,  5-19 , which affect   </a:t>
            </a:r>
          </a:p>
          <a:p>
            <a:pPr marL="0" indent="0" algn="l">
              <a:buNone/>
            </a:pPr>
            <a:r>
              <a:rPr lang="en-U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             children now and in </a:t>
            </a:r>
            <a:r>
              <a:rPr lang="es-E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future, and child mortality rate (all causes),5-14.</a:t>
            </a:r>
          </a:p>
          <a:p>
            <a:pPr marL="0" indent="0" algn="l">
              <a:buNone/>
            </a:pPr>
            <a:endParaRPr lang="es-ES" altLang="ja-JP" sz="2400" b="1" i="0" u="none" strike="noStrike" baseline="0" dirty="0">
              <a:solidFill>
                <a:srgbClr val="000000"/>
              </a:solidFill>
              <a:latin typeface="ZurichBT-Bold"/>
            </a:endParaRPr>
          </a:p>
          <a:p>
            <a:pPr marL="0" indent="0" algn="l">
              <a:buNone/>
            </a:pPr>
            <a:r>
              <a:rPr lang="es-ES" altLang="ja-JP" sz="3500" b="1" i="0" u="none" strike="noStrike" baseline="0" dirty="0">
                <a:solidFill>
                  <a:srgbClr val="FF0000"/>
                </a:solidFill>
                <a:latin typeface="ZurichBT-Bold"/>
              </a:rPr>
              <a:t>(Academic and Social) Skills</a:t>
            </a:r>
            <a:r>
              <a:rPr lang="es-ES" altLang="ja-JP" sz="2400" b="1" i="0" u="none" strike="noStrike" baseline="0" dirty="0">
                <a:solidFill>
                  <a:srgbClr val="000000"/>
                </a:solidFill>
                <a:latin typeface="ZurichBT-Bold"/>
              </a:rPr>
              <a:t>: </a:t>
            </a:r>
            <a:r>
              <a:rPr lang="es-E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This dimension focuses both on </a:t>
            </a:r>
            <a:r>
              <a:rPr lang="es-ES" altLang="ja-JP" sz="2400" b="0" i="0" u="none" strike="noStrike" baseline="0" dirty="0">
                <a:solidFill>
                  <a:srgbClr val="C00000"/>
                </a:solidFill>
                <a:latin typeface="ZurichBT-Light"/>
              </a:rPr>
              <a:t>academic skills </a:t>
            </a:r>
          </a:p>
          <a:p>
            <a:pPr marL="0" indent="0" algn="l">
              <a:buNone/>
            </a:pPr>
            <a:r>
              <a:rPr lang="es-ES" altLang="ja-JP" sz="2400" dirty="0">
                <a:solidFill>
                  <a:srgbClr val="000000"/>
                </a:solidFill>
                <a:latin typeface="ZurichBT-Light"/>
              </a:rPr>
              <a:t>              </a:t>
            </a:r>
            <a:r>
              <a:rPr lang="es-E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– proficiency in reading at 15 and mathematics; and </a:t>
            </a:r>
            <a:r>
              <a:rPr lang="es-ES" altLang="ja-JP" sz="2400" b="0" i="0" u="none" strike="noStrike" baseline="0" dirty="0">
                <a:solidFill>
                  <a:srgbClr val="C00000"/>
                </a:solidFill>
                <a:latin typeface="ZurichBT-Light"/>
              </a:rPr>
              <a:t>social skills </a:t>
            </a:r>
            <a:r>
              <a:rPr lang="es-E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– </a:t>
            </a:r>
            <a:r>
              <a:rPr lang="en-U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feeling </a:t>
            </a:r>
            <a:r>
              <a:rPr lang="en-US" altLang="ja-JP" sz="2400" dirty="0">
                <a:solidFill>
                  <a:srgbClr val="000000"/>
                </a:solidFill>
                <a:latin typeface="ZurichBT-Light"/>
              </a:rPr>
              <a:t> </a:t>
            </a:r>
            <a:r>
              <a:rPr lang="en-U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able to  </a:t>
            </a:r>
          </a:p>
          <a:p>
            <a:pPr marL="0" indent="0" algn="l">
              <a:buNone/>
            </a:pPr>
            <a:r>
              <a:rPr lang="en-US" altLang="ja-JP" sz="2400" dirty="0">
                <a:solidFill>
                  <a:srgbClr val="000000"/>
                </a:solidFill>
                <a:latin typeface="ZurichBT-Light"/>
              </a:rPr>
              <a:t>                 </a:t>
            </a:r>
            <a:r>
              <a:rPr lang="en-US" altLang="ja-JP" sz="2400" b="0" i="0" u="none" strike="noStrike" baseline="0" dirty="0">
                <a:solidFill>
                  <a:srgbClr val="000000"/>
                </a:solidFill>
                <a:latin typeface="ZurichBT-Light"/>
              </a:rPr>
              <a:t>make friends easily at school at 15..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091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CE0CDA-C104-430B-B8D0-D00C5268C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37945"/>
          </a:xfrm>
        </p:spPr>
        <p:txBody>
          <a:bodyPr>
            <a:normAutofit/>
          </a:bodyPr>
          <a:lstStyle/>
          <a:p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ZurichBT-Bold"/>
                <a:ea typeface="游ゴシック Light" panose="020B0300000000000000" pitchFamily="50" charset="-128"/>
                <a:cs typeface="+mj-cs"/>
              </a:rPr>
              <a:t>A league table of child well-being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urichBT-Bold"/>
                <a:ea typeface="游ゴシック Light" panose="020B0300000000000000" pitchFamily="50" charset="-128"/>
                <a:cs typeface="+mj-cs"/>
              </a:rPr>
              <a:t>outcomes: mental well-being, physical health, and academic</a:t>
            </a:r>
            <a:r>
              <a:rPr lang="ja-JP" altLang="en-US" sz="2800" b="1" dirty="0">
                <a:solidFill>
                  <a:prstClr val="black"/>
                </a:solidFill>
                <a:latin typeface="ZurichBT-Bold"/>
                <a:ea typeface="游ゴシック Light" panose="020B0300000000000000" pitchFamily="50" charset="-128"/>
              </a:rPr>
              <a:t> </a:t>
            </a:r>
            <a:r>
              <a:rPr kumimoji="1" lang="es-E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urichBT-Bold"/>
                <a:ea typeface="游ゴシック Light" panose="020B0300000000000000" pitchFamily="50" charset="-128"/>
                <a:cs typeface="+mj-cs"/>
              </a:rPr>
              <a:t>and social skills, </a:t>
            </a:r>
            <a:r>
              <a:rPr kumimoji="1" lang="es-E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ZurichBT-Bold"/>
                <a:ea typeface="游ゴシック Light" panose="020B0300000000000000" pitchFamily="50" charset="-128"/>
                <a:cs typeface="+mj-cs"/>
              </a:rPr>
              <a:t>Japan ranks 20th!  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22A6CE72-0CD7-4859-B28A-699118F3D5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3220341"/>
              </p:ext>
            </p:extLst>
          </p:nvPr>
        </p:nvGraphicFramePr>
        <p:xfrm>
          <a:off x="822960" y="1834515"/>
          <a:ext cx="10530840" cy="4777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830">
                  <a:extLst>
                    <a:ext uri="{9D8B030D-6E8A-4147-A177-3AD203B41FA5}">
                      <a16:colId xmlns:a16="http://schemas.microsoft.com/office/drawing/2014/main" val="492491102"/>
                    </a:ext>
                  </a:extLst>
                </a:gridCol>
                <a:gridCol w="1211580">
                  <a:extLst>
                    <a:ext uri="{9D8B030D-6E8A-4147-A177-3AD203B41FA5}">
                      <a16:colId xmlns:a16="http://schemas.microsoft.com/office/drawing/2014/main" val="2116193238"/>
                    </a:ext>
                  </a:extLst>
                </a:gridCol>
                <a:gridCol w="1268730">
                  <a:extLst>
                    <a:ext uri="{9D8B030D-6E8A-4147-A177-3AD203B41FA5}">
                      <a16:colId xmlns:a16="http://schemas.microsoft.com/office/drawing/2014/main" val="3271910300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882736153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1649942104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91848953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28265844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3286699480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2265403613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18914785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Overall ranking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Country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Mental well-being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Physical health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Skills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Overall</a:t>
                      </a:r>
                    </a:p>
                    <a:p>
                      <a:r>
                        <a:rPr kumimoji="1" lang="en-US" altLang="ja-JP" sz="1400" dirty="0"/>
                        <a:t>ranking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Country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Mental</a:t>
                      </a:r>
                    </a:p>
                    <a:p>
                      <a:r>
                        <a:rPr kumimoji="1" lang="en-US" altLang="ja-JP" sz="1400" dirty="0"/>
                        <a:t>well-being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Physical health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Skills 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195420"/>
                  </a:ext>
                </a:extLst>
              </a:tr>
              <a:tr h="489585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 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Netherlands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   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12  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Ireland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687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 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Denmark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   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13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Luxembourg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28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962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 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Norway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   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Germany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21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977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 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Switzerland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   13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Hungary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13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10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 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Finland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   12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Austria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17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504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 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Spain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    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Portugal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077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 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France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    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Cyprus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24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589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 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Belgium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    17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  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 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Italy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15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58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 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Slovenia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   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FF0000"/>
                          </a:solidFill>
                        </a:rPr>
                        <a:t>20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FF0000"/>
                          </a:solidFill>
                        </a:rPr>
                        <a:t>Japan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FF0000"/>
                          </a:solidFill>
                        </a:rPr>
                        <a:t>37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FF0000"/>
                          </a:solidFill>
                        </a:rPr>
                        <a:t>27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71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Sweden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   22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South Korea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11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899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  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Croatia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   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Czech Republic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22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935878"/>
                  </a:ext>
                </a:extLst>
              </a:tr>
            </a:tbl>
          </a:graphicData>
        </a:graphic>
      </p:graphicFrame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6A3AF0E5-CF06-4F00-8D12-B3DBA1A98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066406"/>
              </p:ext>
            </p:extLst>
          </p:nvPr>
        </p:nvGraphicFramePr>
        <p:xfrm>
          <a:off x="6080760" y="1828800"/>
          <a:ext cx="5273040" cy="4754880"/>
        </p:xfrm>
        <a:graphic>
          <a:graphicData uri="http://schemas.openxmlformats.org/drawingml/2006/table">
            <a:tbl>
              <a:tblPr/>
              <a:tblGrid>
                <a:gridCol w="5273040">
                  <a:extLst>
                    <a:ext uri="{9D8B030D-6E8A-4147-A177-3AD203B41FA5}">
                      <a16:colId xmlns:a16="http://schemas.microsoft.com/office/drawing/2014/main" val="2572926401"/>
                    </a:ext>
                  </a:extLst>
                </a:gridCol>
              </a:tblGrid>
              <a:tr h="475488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6179483"/>
                  </a:ext>
                </a:extLst>
              </a:tr>
            </a:tbl>
          </a:graphicData>
        </a:graphic>
      </p:graphicFrame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88FFEB7D-F1B4-4189-9C50-0A004B262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211573"/>
              </p:ext>
            </p:extLst>
          </p:nvPr>
        </p:nvGraphicFramePr>
        <p:xfrm>
          <a:off x="769434" y="1828800"/>
          <a:ext cx="5334186" cy="4743450"/>
        </p:xfrm>
        <a:graphic>
          <a:graphicData uri="http://schemas.openxmlformats.org/drawingml/2006/table">
            <a:tbl>
              <a:tblPr/>
              <a:tblGrid>
                <a:gridCol w="5334186">
                  <a:extLst>
                    <a:ext uri="{9D8B030D-6E8A-4147-A177-3AD203B41FA5}">
                      <a16:colId xmlns:a16="http://schemas.microsoft.com/office/drawing/2014/main" val="1706755254"/>
                    </a:ext>
                  </a:extLst>
                </a:gridCol>
              </a:tblGrid>
              <a:tr h="474345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ぃ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9607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B6ECB93-D7FF-4F09-A8ED-D4588EE7C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B12B94E-5DDE-4605-BDA2-ABFF7EC81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22" y="133816"/>
            <a:ext cx="11153078" cy="1557508"/>
          </a:xfrm>
        </p:spPr>
        <p:txBody>
          <a:bodyPr>
            <a:normAutofit fontScale="90000"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   </a:t>
            </a:r>
            <a:r>
              <a:rPr kumimoji="1" lang="en-US" altLang="ja-JP" sz="4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Japan Country Note of “Education at a Glance in 2015”  (OECD indicators)  reveals that ……  </a:t>
            </a:r>
            <a:endParaRPr kumimoji="1" lang="ja-JP" altLang="en-US" sz="4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598E70-1347-4D85-A3A6-5761DE4BB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276857"/>
            <a:ext cx="6485103" cy="3900106"/>
          </a:xfrm>
        </p:spPr>
        <p:txBody>
          <a:bodyPr anchor="ctr">
            <a:normAutofit/>
          </a:bodyPr>
          <a:lstStyle/>
          <a:p>
            <a:r>
              <a:rPr lang="en-US" altLang="ja-JP" sz="2200" dirty="0"/>
              <a:t> </a:t>
            </a:r>
            <a:r>
              <a:rPr kumimoji="1" lang="en-US" altLang="ja-JP" sz="2200" dirty="0"/>
              <a:t> </a:t>
            </a:r>
            <a:r>
              <a:rPr kumimoji="1" lang="en-US" altLang="ja-JP" dirty="0"/>
              <a:t>Japan’s spending per student on primary to tertiary educational institutions as a percentage of the GDP is </a:t>
            </a:r>
            <a:r>
              <a:rPr kumimoji="1" lang="en-US" altLang="ja-JP" b="1" dirty="0">
                <a:solidFill>
                  <a:srgbClr val="FF0000"/>
                </a:solidFill>
              </a:rPr>
              <a:t>lower</a:t>
            </a:r>
            <a:r>
              <a:rPr kumimoji="1" lang="en-US" altLang="ja-JP" dirty="0"/>
              <a:t> than the average</a:t>
            </a:r>
            <a:r>
              <a:rPr lang="ja-JP" altLang="en-US" dirty="0"/>
              <a:t> </a:t>
            </a:r>
            <a:r>
              <a:rPr kumimoji="1" lang="en-US" altLang="ja-JP" dirty="0"/>
              <a:t>across OECD countries,</a:t>
            </a:r>
          </a:p>
          <a:p>
            <a:pPr marL="0" indent="0">
              <a:buNone/>
            </a:pPr>
            <a:r>
              <a:rPr kumimoji="1" lang="en-US" altLang="ja-JP" dirty="0"/>
              <a:t>      On average, OECD countries   </a:t>
            </a:r>
          </a:p>
          <a:p>
            <a:pPr marL="0" indent="0">
              <a:buNone/>
            </a:pPr>
            <a:r>
              <a:rPr lang="en-US" altLang="ja-JP" dirty="0"/>
              <a:t>   </a:t>
            </a:r>
            <a:r>
              <a:rPr kumimoji="1" lang="en-US" altLang="ja-JP" dirty="0"/>
              <a:t>spend </a:t>
            </a:r>
            <a:r>
              <a:rPr kumimoji="1" lang="en-US" altLang="ja-JP" b="1" dirty="0">
                <a:solidFill>
                  <a:srgbClr val="FF0000"/>
                </a:solidFill>
              </a:rPr>
              <a:t>5%</a:t>
            </a:r>
            <a:r>
              <a:rPr kumimoji="1" lang="en-US" altLang="ja-JP" dirty="0">
                <a:solidFill>
                  <a:srgbClr val="FF0000"/>
                </a:solidFill>
              </a:rPr>
              <a:t> of their GDP, </a:t>
            </a:r>
            <a:r>
              <a:rPr kumimoji="1" lang="en-US" altLang="ja-JP" dirty="0"/>
              <a:t>compared to  </a:t>
            </a:r>
          </a:p>
          <a:p>
            <a:pPr marL="0" indent="0"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   </a:t>
            </a:r>
            <a:r>
              <a:rPr kumimoji="1" lang="en-US" altLang="ja-JP" b="1" dirty="0">
                <a:solidFill>
                  <a:srgbClr val="FF0000"/>
                </a:solidFill>
              </a:rPr>
              <a:t>4.1% </a:t>
            </a:r>
            <a:r>
              <a:rPr kumimoji="1" lang="en-US" altLang="ja-JP" dirty="0">
                <a:solidFill>
                  <a:srgbClr val="FF0000"/>
                </a:solidFill>
              </a:rPr>
              <a:t>in Japan</a:t>
            </a:r>
            <a:r>
              <a:rPr kumimoji="1" lang="en-US" altLang="ja-JP" dirty="0"/>
              <a:t>. 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912DE1E-B14F-42B2-86A5-4DD825D10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5" r="9178" b="-2"/>
          <a:stretch/>
        </p:blipFill>
        <p:spPr>
          <a:xfrm>
            <a:off x="7761248" y="2276857"/>
            <a:ext cx="3501483" cy="32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3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D996FB-BF55-4091-BA0C-9AF173133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1800" b="1" i="0" u="none" strike="noStrike" baseline="0" dirty="0">
                <a:solidFill>
                  <a:srgbClr val="0070C1"/>
                </a:solidFill>
                <a:latin typeface="Cambria,Bold"/>
              </a:rPr>
              <a:t>Japan - Country Note </a:t>
            </a:r>
            <a:r>
              <a:rPr lang="en-US" altLang="ja-JP" sz="1800" b="0" i="0" u="none" strike="noStrike" baseline="0" dirty="0">
                <a:solidFill>
                  <a:srgbClr val="0070C1"/>
                </a:solidFill>
                <a:latin typeface="Cambria" panose="02040503050406030204" pitchFamily="18" charset="0"/>
              </a:rPr>
              <a:t>- Education at a Glance 2018: OECD Indicators</a:t>
            </a:r>
            <a:br>
              <a:rPr lang="en-US" altLang="ja-JP" sz="1800" b="0" i="0" u="none" strike="noStrike" baseline="0" dirty="0">
                <a:solidFill>
                  <a:srgbClr val="0070C1"/>
                </a:solidFill>
                <a:latin typeface="Cambria" panose="02040503050406030204" pitchFamily="18" charset="0"/>
              </a:rPr>
            </a:br>
            <a:br>
              <a:rPr lang="es-ES" altLang="ja-JP" sz="1800" b="0" i="0" u="none" strike="noStrike" baseline="0" dirty="0">
                <a:solidFill>
                  <a:srgbClr val="0070C1"/>
                </a:solidFill>
                <a:latin typeface="Cambria" panose="02040503050406030204" pitchFamily="18" charset="0"/>
              </a:rPr>
            </a:br>
            <a:r>
              <a:rPr lang="en-US" altLang="ja-JP" sz="1800" b="1" i="0" u="none" strike="noStrike" baseline="0" dirty="0">
                <a:solidFill>
                  <a:srgbClr val="000000"/>
                </a:solidFill>
                <a:latin typeface="Calibri,Bold"/>
              </a:rPr>
              <a:t>Figure 2. </a:t>
            </a:r>
            <a:r>
              <a:rPr lang="en-US" altLang="ja-JP" sz="2700" b="1" i="0" u="none" strike="noStrike" baseline="0" dirty="0">
                <a:solidFill>
                  <a:srgbClr val="FF0000"/>
                </a:solidFill>
                <a:latin typeface="Calibri,Bold"/>
              </a:rPr>
              <a:t>Total expenditure on educational institutions as a percentage of GDP (2016)</a:t>
            </a:r>
            <a:br>
              <a:rPr lang="en-US" altLang="ja-JP" sz="2700" b="1" i="0" u="none" strike="noStrike" baseline="0" dirty="0">
                <a:solidFill>
                  <a:srgbClr val="FF0000"/>
                </a:solidFill>
                <a:latin typeface="Calibri,Bold"/>
              </a:rPr>
            </a:br>
            <a:endParaRPr kumimoji="1" lang="ja-JP" altLang="en-US" sz="2700" dirty="0">
              <a:solidFill>
                <a:srgbClr val="FF0000"/>
              </a:solidFill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3B995AA-1E0B-440A-BBF3-AF64C5C61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298853"/>
            <a:ext cx="10763250" cy="5360670"/>
          </a:xfrm>
        </p:spPr>
      </p:pic>
      <p:sp>
        <p:nvSpPr>
          <p:cNvPr id="7" name="フローチャート: 結合子 6">
            <a:extLst>
              <a:ext uri="{FF2B5EF4-FFF2-40B4-BE49-F238E27FC236}">
                <a16:creationId xmlns:a16="http://schemas.microsoft.com/office/drawing/2014/main" id="{34B043D9-A08A-4E74-86DD-3E0BDFC26512}"/>
              </a:ext>
            </a:extLst>
          </p:cNvPr>
          <p:cNvSpPr/>
          <p:nvPr/>
        </p:nvSpPr>
        <p:spPr>
          <a:xfrm>
            <a:off x="8961120" y="4255532"/>
            <a:ext cx="6858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6795612-BEAD-4A43-B446-5C0B7B11C9AB}"/>
              </a:ext>
            </a:extLst>
          </p:cNvPr>
          <p:cNvSpPr txBox="1"/>
          <p:nvPr/>
        </p:nvSpPr>
        <p:spPr>
          <a:xfrm>
            <a:off x="8503920" y="4777740"/>
            <a:ext cx="124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R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anks 31</a:t>
            </a:r>
            <a:r>
              <a:rPr kumimoji="1" lang="en-US" altLang="ja-JP" sz="1400" b="1" baseline="30000" dirty="0">
                <a:solidFill>
                  <a:srgbClr val="FF0000"/>
                </a:solidFill>
              </a:rPr>
              <a:t>st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 !</a:t>
            </a:r>
          </a:p>
          <a:p>
            <a:endParaRPr kumimoji="1"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EFEA24B-E634-4AF5-A49F-2BC2C269C58D}"/>
              </a:ext>
            </a:extLst>
          </p:cNvPr>
          <p:cNvCxnSpPr/>
          <p:nvPr/>
        </p:nvCxnSpPr>
        <p:spPr>
          <a:xfrm flipH="1">
            <a:off x="8961120" y="4301251"/>
            <a:ext cx="34290" cy="579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DAE708E-BB10-4B95-A7B7-EFD4BBEAE3AE}"/>
              </a:ext>
            </a:extLst>
          </p:cNvPr>
          <p:cNvSpPr txBox="1"/>
          <p:nvPr/>
        </p:nvSpPr>
        <p:spPr>
          <a:xfrm>
            <a:off x="6096000" y="4880610"/>
            <a:ext cx="650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(5%) 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C38D78-A305-45DB-94DC-F1571F5F9FCE}"/>
              </a:ext>
            </a:extLst>
          </p:cNvPr>
          <p:cNvSpPr txBox="1"/>
          <p:nvPr/>
        </p:nvSpPr>
        <p:spPr>
          <a:xfrm>
            <a:off x="8626583" y="5056578"/>
            <a:ext cx="669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>
                <a:solidFill>
                  <a:srgbClr val="FF0000"/>
                </a:solidFill>
              </a:rPr>
              <a:t>(4.1%)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7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11A6C77-6109-4F77-975B-C375615A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B343D17-9934-455E-B326-2F39206BA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8" name="Freeform 44">
              <a:extLst>
                <a:ext uri="{FF2B5EF4-FFF2-40B4-BE49-F238E27FC236}">
                  <a16:creationId xmlns:a16="http://schemas.microsoft.com/office/drawing/2014/main" id="{A8AA2B63-BFCD-40D0-B2D0-CB714D70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5">
              <a:extLst>
                <a:ext uri="{FF2B5EF4-FFF2-40B4-BE49-F238E27FC236}">
                  <a16:creationId xmlns:a16="http://schemas.microsoft.com/office/drawing/2014/main" id="{80834EBB-06EA-4C69-AF7A-D5A4E69D8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6">
              <a:extLst>
                <a:ext uri="{FF2B5EF4-FFF2-40B4-BE49-F238E27FC236}">
                  <a16:creationId xmlns:a16="http://schemas.microsoft.com/office/drawing/2014/main" id="{2D314EC1-63E0-43B5-9CD5-F25593B2C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7">
              <a:extLst>
                <a:ext uri="{FF2B5EF4-FFF2-40B4-BE49-F238E27FC236}">
                  <a16:creationId xmlns:a16="http://schemas.microsoft.com/office/drawing/2014/main" id="{9577EB7D-16A7-4E05-9105-431E72966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C1741C3-592F-47B5-93A0-66FC0BB97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813330-AE56-460A-9C13-5081714E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rgbClr val="FFFFFF"/>
                </a:solidFill>
              </a:rPr>
              <a:t>    </a:t>
            </a:r>
            <a:r>
              <a:rPr kumimoji="1" lang="en-US" altLang="ja-JP" dirty="0">
                <a:solidFill>
                  <a:schemeClr val="bg1"/>
                </a:solidFill>
              </a:rPr>
              <a:t>Child poverty rate ……  15% in 2015</a:t>
            </a:r>
            <a:br>
              <a:rPr kumimoji="1" lang="en-US" altLang="ja-JP" sz="4000" dirty="0">
                <a:solidFill>
                  <a:srgbClr val="FFFFFF"/>
                </a:solidFill>
              </a:rPr>
            </a:br>
            <a:endParaRPr kumimoji="1" lang="ja-JP" altLang="en-US" sz="40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思春期の学生のイラスト | かわいいフリー素材集 いらすとや">
            <a:extLst>
              <a:ext uri="{FF2B5EF4-FFF2-40B4-BE49-F238E27FC236}">
                <a16:creationId xmlns:a16="http://schemas.microsoft.com/office/drawing/2014/main" id="{EC77499B-C7D2-476C-84F7-768392CBA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" r="-3" b="3783"/>
          <a:stretch/>
        </p:blipFill>
        <p:spPr bwMode="auto">
          <a:xfrm>
            <a:off x="1424902" y="2492376"/>
            <a:ext cx="3209779" cy="35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64A799-D292-497C-85AC-2247E1992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681" y="2494450"/>
            <a:ext cx="6719119" cy="3995560"/>
          </a:xfrm>
        </p:spPr>
        <p:txBody>
          <a:bodyPr>
            <a:normAutofit/>
          </a:bodyPr>
          <a:lstStyle/>
          <a:p>
            <a:r>
              <a:rPr lang="en-US" altLang="ja-JP" sz="2400" b="0" i="0" dirty="0">
                <a:effectLst/>
                <a:latin typeface="Roboto" panose="02000000000000000000" pitchFamily="2" charset="0"/>
              </a:rPr>
              <a:t>  The child poverty rate shows the percentage of children under the </a:t>
            </a:r>
            <a:r>
              <a:rPr lang="en-US" altLang="ja-JP" sz="24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age of 18</a:t>
            </a:r>
            <a:r>
              <a:rPr lang="en-US" altLang="ja-JP" sz="2400" b="0" i="0" dirty="0">
                <a:effectLst/>
                <a:latin typeface="Roboto" panose="02000000000000000000" pitchFamily="2" charset="0"/>
              </a:rPr>
              <a:t> who live in relative poverty.    </a:t>
            </a:r>
          </a:p>
          <a:p>
            <a:pPr marL="0" indent="0">
              <a:buNone/>
            </a:pPr>
            <a:r>
              <a:rPr lang="en-US" altLang="ja-JP" sz="2400" b="0" i="0" dirty="0">
                <a:effectLst/>
                <a:latin typeface="Roboto" panose="02000000000000000000" pitchFamily="2" charset="0"/>
              </a:rPr>
              <a:t> </a:t>
            </a:r>
          </a:p>
          <a:p>
            <a:r>
              <a:rPr lang="en-US" altLang="ja-JP" sz="2400" dirty="0">
                <a:latin typeface="Roboto" panose="02000000000000000000" pitchFamily="2" charset="0"/>
              </a:rPr>
              <a:t>   </a:t>
            </a:r>
            <a:r>
              <a:rPr lang="en-US" altLang="ja-JP" sz="2400" b="0" i="0" dirty="0">
                <a:effectLst/>
                <a:latin typeface="Roboto" panose="02000000000000000000" pitchFamily="2" charset="0"/>
              </a:rPr>
              <a:t>Relative poverty is defined as having income of </a:t>
            </a:r>
            <a:r>
              <a:rPr lang="en-US" altLang="ja-JP" sz="24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less than one-half </a:t>
            </a:r>
            <a:r>
              <a:rPr lang="en-US" altLang="ja-JP" sz="2400" b="0" i="0" dirty="0">
                <a:effectLst/>
                <a:latin typeface="Roboto" panose="02000000000000000000" pitchFamily="2" charset="0"/>
              </a:rPr>
              <a:t>the national median disposable income, which for a household of one parent and one child means a monthly income (including public assistance) of </a:t>
            </a:r>
            <a:r>
              <a:rPr lang="en-US" altLang="ja-JP" sz="24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140,000 yen (1,300 US$) or less</a:t>
            </a:r>
            <a:r>
              <a:rPr lang="en-US" altLang="ja-JP" sz="2400" b="0" i="0" dirty="0">
                <a:effectLst/>
                <a:latin typeface="Roboto" panose="02000000000000000000" pitchFamily="2" charset="0"/>
              </a:rPr>
              <a:t>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6441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FDF0D3E-61C1-48BE-8517-6B7DE94E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kumimoji="1" lang="en-US" altLang="ja-JP" sz="4600" dirty="0">
                <a:latin typeface="Aharoni" panose="02010803020104030203" pitchFamily="2" charset="-79"/>
                <a:cs typeface="Aharoni" panose="02010803020104030203" pitchFamily="2" charset="-79"/>
              </a:rPr>
              <a:t>Japanese poverty rate worsens</a:t>
            </a:r>
            <a:br>
              <a:rPr kumimoji="1" lang="en-US" altLang="ja-JP" sz="4600" dirty="0"/>
            </a:br>
            <a:r>
              <a:rPr kumimoji="1" lang="en-US" altLang="ja-JP" sz="4600" dirty="0">
                <a:latin typeface="Aharoni" panose="02010803020104030203" pitchFamily="2" charset="-79"/>
                <a:cs typeface="Aharoni" panose="02010803020104030203" pitchFamily="2" charset="-79"/>
              </a:rPr>
              <a:t>      (from a study of UNICEF)</a:t>
            </a:r>
            <a:endParaRPr kumimoji="1" lang="ja-JP" altLang="en-US" sz="4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EF3722-92E7-40B1-A131-9875B26C0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92500" lnSpcReduction="20000"/>
          </a:bodyPr>
          <a:lstStyle/>
          <a:p>
            <a:r>
              <a:rPr lang="en-US" altLang="ja-JP" sz="2600" dirty="0">
                <a:latin typeface="Roboto Slab"/>
              </a:rPr>
              <a:t>Japanese govt needs to address its child poverty problem</a:t>
            </a:r>
          </a:p>
          <a:p>
            <a:endParaRPr lang="en-US" altLang="ja-JP" sz="2600" dirty="0">
              <a:latin typeface="Roboto Slab"/>
            </a:endParaRPr>
          </a:p>
          <a:p>
            <a:r>
              <a:rPr lang="en-US" altLang="ja-JP" sz="2600" b="0" i="0" dirty="0">
                <a:effectLst/>
                <a:latin typeface="Roboto" panose="02000000000000000000" pitchFamily="2" charset="0"/>
              </a:rPr>
              <a:t>Japan's child poverty rate was</a:t>
            </a:r>
            <a:r>
              <a:rPr lang="en-US" altLang="ja-JP" sz="2600" b="1" i="0" dirty="0">
                <a:effectLst/>
                <a:latin typeface="Roboto" panose="02000000000000000000" pitchFamily="2" charset="0"/>
              </a:rPr>
              <a:t> </a:t>
            </a:r>
            <a:r>
              <a:rPr lang="en-US" altLang="ja-JP" sz="26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15%</a:t>
            </a:r>
            <a:r>
              <a:rPr lang="en-US" altLang="ja-JP" sz="2600" b="0" i="0" dirty="0">
                <a:effectLst/>
                <a:latin typeface="Roboto" panose="02000000000000000000" pitchFamily="2" charset="0"/>
              </a:rPr>
              <a:t> in 2015. Among G-7 nations, only the U.S. and Italy recorded higher levels. </a:t>
            </a:r>
          </a:p>
          <a:p>
            <a:endParaRPr lang="en-US" altLang="ja-JP" sz="2600" b="0" i="0" dirty="0"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altLang="ja-JP" sz="2600" dirty="0">
                <a:latin typeface="Roboto" panose="02000000000000000000" pitchFamily="2" charset="0"/>
              </a:rPr>
              <a:t>   </a:t>
            </a:r>
            <a:r>
              <a:rPr lang="en-US" altLang="ja-JP" sz="2600" b="0" i="0" dirty="0">
                <a:effectLst/>
                <a:latin typeface="Roboto" panose="02000000000000000000" pitchFamily="2" charset="0"/>
              </a:rPr>
              <a:t>This means that today, </a:t>
            </a:r>
            <a:r>
              <a:rPr lang="en-US" altLang="ja-JP" sz="26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one in seven children </a:t>
            </a:r>
            <a:r>
              <a:rPr lang="en-US" altLang="ja-JP" sz="2600" b="0" i="0" dirty="0">
                <a:effectLst/>
                <a:latin typeface="Roboto" panose="02000000000000000000" pitchFamily="2" charset="0"/>
              </a:rPr>
              <a:t>in Japan lives in relative poverty -- a situation in which a household's income is </a:t>
            </a:r>
            <a:r>
              <a:rPr lang="en-US" altLang="ja-JP" sz="26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at or below half the median </a:t>
            </a:r>
            <a:r>
              <a:rPr lang="en-US" altLang="ja-JP" sz="2600" b="0" i="0" dirty="0">
                <a:effectLst/>
                <a:latin typeface="Roboto" panose="02000000000000000000" pitchFamily="2" charset="0"/>
              </a:rPr>
              <a:t>of the total population.</a:t>
            </a:r>
          </a:p>
          <a:p>
            <a:pPr marL="0" indent="0">
              <a:buNone/>
            </a:pPr>
            <a:r>
              <a:rPr lang="en-US" altLang="ja-JP" sz="2000" b="0" i="0" dirty="0">
                <a:effectLst/>
                <a:latin typeface="Georgia" panose="02040502050405020303" pitchFamily="18" charset="0"/>
              </a:rPr>
              <a:t>  </a:t>
            </a:r>
            <a:endParaRPr kumimoji="1" lang="ja-JP" altLang="en-US" sz="2000" dirty="0"/>
          </a:p>
        </p:txBody>
      </p:sp>
      <p:pic>
        <p:nvPicPr>
          <p:cNvPr id="2050" name="Picture 2" descr="ベクター 中学生 高校生 不安のイラスト素材 - PIXTA">
            <a:extLst>
              <a:ext uri="{FF2B5EF4-FFF2-40B4-BE49-F238E27FC236}">
                <a16:creationId xmlns:a16="http://schemas.microsoft.com/office/drawing/2014/main" id="{0DDE16BF-3513-43F3-A76D-A38957084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7" r="2714" b="-4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72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2854001-B4AF-4E18-9D2E-33E37F97A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63D869-07FC-4565-9D3F-2091F0FA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7070542" cy="1124043"/>
          </a:xfrm>
        </p:spPr>
        <p:txBody>
          <a:bodyPr anchor="b">
            <a:normAutofit/>
          </a:bodyPr>
          <a:lstStyle/>
          <a:p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游ゴシック Light" panose="020B0300000000000000" pitchFamily="50" charset="-128"/>
                <a:cs typeface="Aharoni" panose="02010803020104030203" pitchFamily="2" charset="-79"/>
              </a:rPr>
              <a:t>Japanese poverty rate worsens</a:t>
            </a:r>
            <a:br>
              <a:rPr kumimoji="1" lang="en-US" altLang="ja-JP" sz="2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</a:br>
            <a:r>
              <a:rPr kumimoji="1" lang="en-US" altLang="ja-JP" sz="2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ea typeface="游ゴシック Light" panose="020B0300000000000000" pitchFamily="50" charset="-128"/>
                <a:cs typeface="Aharoni" panose="02010803020104030203" pitchFamily="2" charset="-79"/>
              </a:rPr>
              <a:t>      (from a study of UNICEF)</a:t>
            </a:r>
            <a:endParaRPr kumimoji="1" lang="ja-JP" altLang="en-US" sz="2900" dirty="0">
              <a:latin typeface="Century" panose="020406040505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D1CD60-4014-4413-81DC-8E9D1EB0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70" y="2935541"/>
            <a:ext cx="7712993" cy="3755191"/>
          </a:xfrm>
        </p:spPr>
        <p:txBody>
          <a:bodyPr>
            <a:normAutofit lnSpcReduction="10000"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s-ES" altLang="ja-JP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游ゴシック" panose="020B0400000000000000" pitchFamily="50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altLang="ja-JP" sz="1700" dirty="0">
                <a:latin typeface="Georgia" panose="02040502050405020303" pitchFamily="18" charset="0"/>
                <a:ea typeface="游ゴシック" panose="020B0400000000000000" pitchFamily="50" charset="-128"/>
              </a:rPr>
              <a:t>    </a:t>
            </a:r>
            <a:r>
              <a:rPr lang="es-ES" altLang="ja-JP" sz="2400" b="1" dirty="0">
                <a:latin typeface="Georgia" panose="02040502050405020303" pitchFamily="18" charset="0"/>
                <a:ea typeface="游ゴシック" panose="020B0400000000000000" pitchFamily="50" charset="-128"/>
              </a:rPr>
              <a:t>The</a:t>
            </a:r>
            <a:r>
              <a:rPr kumimoji="1" lang="es-E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s-ES" altLang="ja-JP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 panose="02040502050405020303" pitchFamily="18" charset="0"/>
                <a:ea typeface="游ゴシック" panose="020B0400000000000000" pitchFamily="50" charset="-128"/>
                <a:cs typeface="+mn-cs"/>
              </a:rPr>
              <a:t>October 17th  </a:t>
            </a:r>
            <a:r>
              <a:rPr kumimoji="1" lang="es-E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游ゴシック" panose="020B0400000000000000" pitchFamily="50" charset="-128"/>
                <a:cs typeface="+mn-cs"/>
              </a:rPr>
              <a:t>is t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游ゴシック" panose="020B0400000000000000" pitchFamily="50" charset="-128"/>
                <a:cs typeface="+mn-cs"/>
              </a:rPr>
              <a:t>he UN-designated International Day for  the 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游ゴシック" panose="020B0400000000000000" pitchFamily="50" charset="-128"/>
                <a:cs typeface="+mn-cs"/>
              </a:rPr>
              <a:t>Eradication of Poverty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游ゴシック" panose="020B0400000000000000" pitchFamily="50" charset="-128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ja-JP" sz="2400" b="1" dirty="0">
              <a:latin typeface="Georgia" panose="02040502050405020303" pitchFamily="18" charset="0"/>
              <a:ea typeface="游ゴシック" panose="020B0400000000000000" pitchFamily="50" charset="-128"/>
            </a:endParaRP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游ゴシック" panose="020B0400000000000000" pitchFamily="50" charset="-128"/>
                <a:cs typeface="+mn-cs"/>
              </a:rPr>
              <a:t>   There is an understandable tendency to focus on developing countries, so it may come as a surprise that child poverty is an issue in Japan 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游ゴシック" panose="020B0400000000000000" pitchFamily="50" charset="-128"/>
                <a:cs typeface="+mn-cs"/>
              </a:rPr>
              <a:t>------    the world's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游ゴシック" panose="020B0400000000000000" pitchFamily="50" charset="-128"/>
                <a:cs typeface="+mn-cs"/>
              </a:rPr>
              <a:t>third-biggest economy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  <a:ea typeface="游ゴシック" panose="020B0400000000000000" pitchFamily="50" charset="-128"/>
                <a:cs typeface="+mn-cs"/>
              </a:rPr>
              <a:t>and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游ゴシック" panose="020B0400000000000000" pitchFamily="50" charset="-128"/>
                <a:cs typeface="+mn-cs"/>
              </a:rPr>
              <a:t>one of its largest donor countries.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游ゴシック" panose="020B0400000000000000" pitchFamily="50" charset="-128"/>
              <a:cs typeface="+mn-cs"/>
            </a:endParaRPr>
          </a:p>
          <a:p>
            <a:endParaRPr kumimoji="1" lang="ja-JP" altLang="en-US" sz="17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9579BF-C8AE-499B-AE52-2B66A73A3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2"/>
          <a:stretch/>
        </p:blipFill>
        <p:spPr>
          <a:xfrm>
            <a:off x="8474926" y="1078992"/>
            <a:ext cx="3098567" cy="373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6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E2BB5E8-702E-42C5-AA16-2972CD3A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-156117"/>
            <a:ext cx="11210925" cy="26539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ja-JP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Japan’s relative poverty </a:t>
            </a:r>
            <a:r>
              <a:rPr lang="en-US" altLang="ja-JP" sz="1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(16%)</a:t>
            </a:r>
            <a:r>
              <a:rPr lang="en-US" altLang="ja-JP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rate ranks  </a:t>
            </a:r>
            <a:br>
              <a:rPr lang="en-US" altLang="ja-JP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ja-JP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2nd high among the G7 countries</a:t>
            </a:r>
            <a:r>
              <a:rPr lang="en-US" altLang="ja-JP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  (source</a:t>
            </a:r>
            <a:r>
              <a:rPr lang="ja-JP" alt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：</a:t>
            </a:r>
            <a:r>
              <a:rPr lang="en-US" altLang="ja-JP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OECD  in 2017) </a:t>
            </a:r>
            <a:br>
              <a:rPr lang="en-US" altLang="ja-JP" sz="1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kumimoji="1" lang="en-US" altLang="ja-JP" sz="15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5A2F6959-7C26-47E2-AA51-FEA37D5A6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718576"/>
            <a:ext cx="10905066" cy="430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71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0D684E4-0056-45E3-AA81-2E65D9BB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altLang="ja-JP" sz="3200" dirty="0"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n-US" altLang="ja-JP" sz="3000" dirty="0">
                <a:latin typeface="Aharoni" panose="02010803020104030203" pitchFamily="2" charset="-79"/>
                <a:cs typeface="Aharoni" panose="02010803020104030203" pitchFamily="2" charset="-79"/>
              </a:rPr>
              <a:t>We run) </a:t>
            </a:r>
            <a:r>
              <a:rPr kumimoji="1" lang="en-US" altLang="ja-JP" sz="3000" dirty="0">
                <a:latin typeface="Aharoni" panose="02010803020104030203" pitchFamily="2" charset="-79"/>
                <a:cs typeface="Aharoni" panose="02010803020104030203" pitchFamily="2" charset="-79"/>
              </a:rPr>
              <a:t>A Tuition-free Learning Support Private School for Poverty-stricken </a:t>
            </a:r>
            <a:r>
              <a:rPr lang="en-US" altLang="ja-JP" sz="3000" dirty="0"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kumimoji="1" lang="en-US" altLang="ja-JP" sz="3000" dirty="0">
                <a:latin typeface="Aharoni" panose="02010803020104030203" pitchFamily="2" charset="-79"/>
                <a:cs typeface="Aharoni" panose="02010803020104030203" pitchFamily="2" charset="-79"/>
              </a:rPr>
              <a:t>hildren and average-ones in Tokyo.</a:t>
            </a:r>
            <a:endParaRPr kumimoji="1" lang="ja-JP" altLang="en-US" sz="3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567D4E-7CF0-4A11-BF94-6DAB300DF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35" y="2071316"/>
            <a:ext cx="7958191" cy="4119172"/>
          </a:xfrm>
        </p:spPr>
        <p:txBody>
          <a:bodyPr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ja-JP" sz="1500" b="1" dirty="0"/>
              <a:t>* </a:t>
            </a:r>
            <a:r>
              <a:rPr lang="en-US" altLang="ja-JP" sz="2600" b="1" dirty="0"/>
              <a:t>The school’s name : </a:t>
            </a:r>
            <a:r>
              <a:rPr lang="en-US" altLang="ja-JP" sz="2600" b="1" i="1" dirty="0" err="1">
                <a:solidFill>
                  <a:srgbClr val="FF0000"/>
                </a:solidFill>
              </a:rPr>
              <a:t>Wakatta</a:t>
            </a:r>
            <a:r>
              <a:rPr lang="en-US" altLang="ja-JP" sz="2600" b="1" i="1" dirty="0">
                <a:solidFill>
                  <a:srgbClr val="FF0000"/>
                </a:solidFill>
              </a:rPr>
              <a:t>-kai</a:t>
            </a:r>
            <a:r>
              <a:rPr lang="en-US" altLang="ja-JP" sz="2600" b="1" dirty="0">
                <a:solidFill>
                  <a:srgbClr val="FF0000"/>
                </a:solidFill>
              </a:rPr>
              <a:t> </a:t>
            </a:r>
            <a:r>
              <a:rPr lang="en-US" altLang="ja-JP" sz="2600" b="1" dirty="0"/>
              <a:t>(Literally means “</a:t>
            </a:r>
            <a:r>
              <a:rPr lang="en-US" altLang="ja-JP" sz="2600" b="1" i="1" dirty="0"/>
              <a:t>Did you get it</a:t>
            </a:r>
            <a:r>
              <a:rPr lang="en-US" altLang="ja-JP" sz="2600" b="1" dirty="0"/>
              <a:t>?”)</a:t>
            </a:r>
          </a:p>
          <a:p>
            <a:pPr marL="0" indent="0">
              <a:buNone/>
            </a:pPr>
            <a:endParaRPr lang="en-US" altLang="ja-JP" sz="2600" b="1" dirty="0"/>
          </a:p>
          <a:p>
            <a:pPr marL="0" indent="0">
              <a:buNone/>
            </a:pPr>
            <a:r>
              <a:rPr lang="en-US" altLang="ja-JP" sz="2600" b="1" dirty="0"/>
              <a:t>* Established in December 2013</a:t>
            </a:r>
          </a:p>
          <a:p>
            <a:pPr marL="0" indent="0">
              <a:buNone/>
            </a:pPr>
            <a:endParaRPr lang="en-US" altLang="ja-JP" sz="2600" b="1" dirty="0"/>
          </a:p>
          <a:p>
            <a:pPr marL="0" indent="0">
              <a:buNone/>
            </a:pPr>
            <a:r>
              <a:rPr lang="en-US" altLang="ja-JP" sz="2600" b="1" dirty="0"/>
              <a:t>*  Students:</a:t>
            </a:r>
            <a:r>
              <a:rPr kumimoji="1" lang="en-US" altLang="ja-JP" sz="2600" b="1" dirty="0"/>
              <a:t> 10 elementary and junior-high school students</a:t>
            </a:r>
          </a:p>
          <a:p>
            <a:pPr marL="0" indent="0">
              <a:buNone/>
            </a:pPr>
            <a:endParaRPr lang="en-US" altLang="ja-JP" sz="2600" b="1" dirty="0"/>
          </a:p>
          <a:p>
            <a:r>
              <a:rPr lang="en-US" altLang="ja-JP" sz="2600" b="1" dirty="0"/>
              <a:t>Instructors:  8 men and women </a:t>
            </a:r>
          </a:p>
          <a:p>
            <a:pPr marL="0" indent="0">
              <a:buNone/>
            </a:pPr>
            <a:r>
              <a:rPr lang="en-US" altLang="ja-JP" sz="2600" b="1" dirty="0"/>
              <a:t>        (We teach the kids every Sunday  afternoon  </a:t>
            </a:r>
            <a:r>
              <a:rPr lang="en-US" altLang="ja-JP" sz="2600" b="1" dirty="0">
                <a:solidFill>
                  <a:srgbClr val="FF0000"/>
                </a:solidFill>
              </a:rPr>
              <a:t>unpaid</a:t>
            </a:r>
            <a:r>
              <a:rPr lang="en-US" altLang="ja-JP" sz="2600" b="1" dirty="0"/>
              <a:t>.)</a:t>
            </a:r>
          </a:p>
          <a:p>
            <a:pPr marL="0" indent="0">
              <a:buNone/>
            </a:pPr>
            <a:endParaRPr lang="en-US" altLang="ja-JP" sz="2600" b="1" dirty="0"/>
          </a:p>
          <a:p>
            <a:pPr marL="0" indent="0">
              <a:buNone/>
            </a:pPr>
            <a:r>
              <a:rPr lang="en-US" altLang="ja-JP" sz="2600" b="1" dirty="0"/>
              <a:t>     ………………………………………………………………………  </a:t>
            </a:r>
          </a:p>
          <a:p>
            <a:pPr marL="0" indent="0">
              <a:buNone/>
            </a:pPr>
            <a:r>
              <a:rPr kumimoji="1" lang="en-US" altLang="ja-JP" sz="2600" b="1" dirty="0"/>
              <a:t>      </a:t>
            </a:r>
            <a:r>
              <a:rPr kumimoji="1" lang="en-US" altLang="ja-JP" sz="2900" b="1" dirty="0"/>
              <a:t>Today these students work hard under the instructors, </a:t>
            </a:r>
            <a:r>
              <a:rPr lang="en-US" altLang="ja-JP" sz="2900" b="1" dirty="0"/>
              <a:t>combating  poverty and the raging Corona pandemic.</a:t>
            </a:r>
            <a:endParaRPr kumimoji="1" lang="ja-JP" altLang="en-US" sz="29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A8DF5C7-5959-4FC0-969E-32C13C698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3" r="1126" b="4"/>
          <a:stretch/>
        </p:blipFill>
        <p:spPr>
          <a:xfrm>
            <a:off x="8675513" y="2071316"/>
            <a:ext cx="2844501" cy="295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6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7883A0A-A491-4E32-8A5D-D7C0499D4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1"/>
            <a:ext cx="10178934" cy="19037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altLang="ja-JP" sz="2800" dirty="0">
                <a:latin typeface="Century" panose="02040604050505020304" pitchFamily="18" charset="0"/>
              </a:rPr>
            </a:br>
            <a:br>
              <a:rPr lang="en-US" altLang="ja-JP" sz="2800" dirty="0">
                <a:latin typeface="Century" panose="02040604050505020304" pitchFamily="18" charset="0"/>
              </a:rPr>
            </a:br>
            <a:br>
              <a:rPr lang="en-US" altLang="ja-JP" sz="2800" dirty="0">
                <a:latin typeface="Century" panose="02040604050505020304" pitchFamily="18" charset="0"/>
              </a:rPr>
            </a:br>
            <a:br>
              <a:rPr lang="en-US" altLang="ja-JP" sz="2800" dirty="0">
                <a:latin typeface="Century" panose="02040604050505020304" pitchFamily="18" charset="0"/>
              </a:rPr>
            </a:br>
            <a:r>
              <a:rPr lang="en-US" altLang="ja-JP" sz="2800" dirty="0">
                <a:latin typeface="Century" panose="02040604050505020304" pitchFamily="18" charset="0"/>
              </a:rPr>
              <a:t>At </a:t>
            </a:r>
            <a:r>
              <a:rPr lang="en-US" altLang="ja-JP" sz="2800" i="1" dirty="0" err="1">
                <a:solidFill>
                  <a:srgbClr val="FF0000"/>
                </a:solidFill>
                <a:latin typeface="Century" panose="02040604050505020304" pitchFamily="18" charset="0"/>
              </a:rPr>
              <a:t>Wakkata</a:t>
            </a:r>
            <a:r>
              <a:rPr lang="en-US" altLang="ja-JP" sz="2800" i="1" dirty="0">
                <a:solidFill>
                  <a:srgbClr val="FF0000"/>
                </a:solidFill>
                <a:latin typeface="Century" panose="02040604050505020304" pitchFamily="18" charset="0"/>
              </a:rPr>
              <a:t>-kai</a:t>
            </a:r>
            <a:r>
              <a:rPr lang="en-US" altLang="ja-JP" sz="2800" i="1" dirty="0">
                <a:latin typeface="Century" panose="02040604050505020304" pitchFamily="18" charset="0"/>
              </a:rPr>
              <a:t> </a:t>
            </a:r>
            <a:r>
              <a:rPr lang="en-US" altLang="ja-JP" sz="2800" dirty="0">
                <a:latin typeface="Century" panose="02040604050505020304" pitchFamily="18" charset="0"/>
              </a:rPr>
              <a:t>session</a:t>
            </a:r>
            <a:r>
              <a:rPr lang="en-US" altLang="ja-JP" sz="2800" i="1" dirty="0">
                <a:latin typeface="Century" panose="02040604050505020304" pitchFamily="18" charset="0"/>
              </a:rPr>
              <a:t>, </a:t>
            </a:r>
            <a:br>
              <a:rPr lang="en-US" altLang="ja-JP" sz="2800" dirty="0">
                <a:latin typeface="Century" panose="02040604050505020304" pitchFamily="18" charset="0"/>
              </a:rPr>
            </a:br>
            <a:br>
              <a:rPr lang="en-US" altLang="ja-JP" sz="2800" dirty="0">
                <a:latin typeface="Century" panose="02040604050505020304" pitchFamily="18" charset="0"/>
              </a:rPr>
            </a:br>
            <a:r>
              <a:rPr lang="en-US" altLang="ja-JP" sz="2800" dirty="0">
                <a:latin typeface="Century" panose="02040604050505020304" pitchFamily="18" charset="0"/>
              </a:rPr>
              <a:t>     The underprivileged children help themselves each other </a:t>
            </a:r>
            <a:br>
              <a:rPr lang="en-US" altLang="ja-JP" sz="2800" dirty="0">
                <a:latin typeface="Century" panose="02040604050505020304" pitchFamily="18" charset="0"/>
              </a:rPr>
            </a:br>
            <a:r>
              <a:rPr lang="en-US" altLang="ja-JP" sz="2800" dirty="0">
                <a:latin typeface="Century" panose="02040604050505020304" pitchFamily="18" charset="0"/>
              </a:rPr>
              <a:t>in studying, regardless of their family background, poor or rich, under the scanty government’s  education expenditure, today…..</a:t>
            </a:r>
            <a:r>
              <a:rPr lang="en-US" altLang="ja-JP" sz="2400" dirty="0">
                <a:latin typeface="Century" panose="02040604050505020304" pitchFamily="18" charset="0"/>
              </a:rPr>
              <a:t>  </a:t>
            </a:r>
            <a:endParaRPr kumimoji="1" lang="en-US" altLang="ja-JP" sz="2400" kern="12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pic>
        <p:nvPicPr>
          <p:cNvPr id="13" name="コンテンツ プレースホルダー 12">
            <a:extLst>
              <a:ext uri="{FF2B5EF4-FFF2-40B4-BE49-F238E27FC236}">
                <a16:creationId xmlns:a16="http://schemas.microsoft.com/office/drawing/2014/main" id="{74DB78E4-DFB5-4DDA-BC13-9C712EEB3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40" r="-2" b="1351"/>
          <a:stretch/>
        </p:blipFill>
        <p:spPr>
          <a:xfrm>
            <a:off x="6494803" y="2424191"/>
            <a:ext cx="5005719" cy="3591597"/>
          </a:xfrm>
          <a:prstGeom prst="rect">
            <a:avLst/>
          </a:prstGeom>
        </p:spPr>
      </p:pic>
      <p:pic>
        <p:nvPicPr>
          <p:cNvPr id="16" name="図 15" descr="病室にいる人々&#10;&#10;中程度の精度で自動的に生成された説明">
            <a:extLst>
              <a:ext uri="{FF2B5EF4-FFF2-40B4-BE49-F238E27FC236}">
                <a16:creationId xmlns:a16="http://schemas.microsoft.com/office/drawing/2014/main" id="{42A03B69-99FC-4810-BC96-27C6C40F2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84" y="2237873"/>
            <a:ext cx="5020703" cy="37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4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87ABB59-EF0A-4F1E-BE78-FFAD8643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27" y="0"/>
            <a:ext cx="11018520" cy="1434415"/>
          </a:xfrm>
        </p:spPr>
        <p:txBody>
          <a:bodyPr anchor="b">
            <a:normAutofit fontScale="90000"/>
          </a:bodyPr>
          <a:lstStyle/>
          <a:p>
            <a:r>
              <a:rPr kumimoji="1" lang="en-US" altLang="ja-JP" sz="3000" b="1" dirty="0">
                <a:latin typeface="Aharoni" panose="02010803020104030203" pitchFamily="2" charset="-79"/>
                <a:cs typeface="Aharoni" panose="02010803020104030203" pitchFamily="2" charset="-79"/>
              </a:rPr>
              <a:t>           </a:t>
            </a:r>
            <a:br>
              <a:rPr kumimoji="1" lang="en-US" altLang="ja-JP" sz="30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kumimoji="1" lang="en-US" altLang="ja-JP" sz="5300" b="1" dirty="0">
                <a:latin typeface="Aharoni" panose="02010803020104030203" pitchFamily="2" charset="-79"/>
                <a:cs typeface="Aharoni" panose="02010803020104030203" pitchFamily="2" charset="-79"/>
              </a:rPr>
              <a:t>Aims of this presentation</a:t>
            </a:r>
            <a:r>
              <a:rPr kumimoji="1" lang="en-US" altLang="ja-JP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br>
              <a:rPr kumimoji="1" lang="en-US" altLang="ja-JP" sz="3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kumimoji="1" lang="ja-JP" altLang="en-US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817A5F-EDC7-4CE5-B570-F24478AE7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56" y="2050357"/>
            <a:ext cx="6713552" cy="4119172"/>
          </a:xfrm>
        </p:spPr>
        <p:txBody>
          <a:bodyPr anchor="t">
            <a:normAutofit fontScale="92500" lnSpcReduction="10000"/>
          </a:bodyPr>
          <a:lstStyle/>
          <a:p>
            <a:r>
              <a:rPr lang="en-US" altLang="ja-JP" sz="2400" b="1" dirty="0"/>
              <a:t>  To reveal wretched conditions of Japanese school children from the various data such as CRC, UNICEF, and OECD.</a:t>
            </a:r>
          </a:p>
          <a:p>
            <a:pPr marL="0" indent="0">
              <a:buNone/>
            </a:pPr>
            <a:endParaRPr lang="en-US" altLang="ja-JP" sz="2400" b="1" dirty="0"/>
          </a:p>
          <a:p>
            <a:r>
              <a:rPr lang="en-US" altLang="ja-JP" sz="2400" b="1" dirty="0"/>
              <a:t> To clarify where they really are in society</a:t>
            </a:r>
          </a:p>
          <a:p>
            <a:endParaRPr lang="en-US" altLang="ja-JP" sz="2400" b="1" dirty="0"/>
          </a:p>
          <a:p>
            <a:r>
              <a:rPr lang="en-US" altLang="ja-JP" sz="2400" b="1" dirty="0"/>
              <a:t> To listen to underprivileged children</a:t>
            </a:r>
          </a:p>
          <a:p>
            <a:endParaRPr lang="en-US" altLang="ja-JP" sz="2400" b="1" dirty="0"/>
          </a:p>
          <a:p>
            <a:r>
              <a:rPr lang="en-US" altLang="ja-JP" sz="2400" b="1" dirty="0"/>
              <a:t>  To show what Japanese government should address in the future</a:t>
            </a:r>
          </a:p>
          <a:p>
            <a:pPr marL="0" indent="0">
              <a:buNone/>
            </a:pPr>
            <a:r>
              <a:rPr lang="en-US" altLang="ja-JP" sz="2000" dirty="0"/>
              <a:t> </a:t>
            </a:r>
          </a:p>
          <a:p>
            <a:endParaRPr lang="en-US" altLang="ja-JP" sz="2000" dirty="0"/>
          </a:p>
          <a:p>
            <a:pPr marL="0" indent="0">
              <a:buNone/>
            </a:pPr>
            <a:endParaRPr kumimoji="1" lang="ja-JP" altLang="en-US" sz="20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4AFFF54-448E-476C-921A-76C548315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0" r="-3" b="1677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5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B7BB48D-5FCE-4436-B705-C88C1456B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School refusers…….</a:t>
            </a:r>
            <a:endParaRPr kumimoji="1" lang="ja-JP" altLang="en-US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1937867-FA34-4DFF-80C3-F015AF366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46410" y="1095407"/>
            <a:ext cx="4861932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6A59D5-860A-451A-8FFE-39FD96470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410722" cy="4351338"/>
          </a:xfrm>
        </p:spPr>
        <p:txBody>
          <a:bodyPr>
            <a:normAutofit fontScale="92500"/>
          </a:bodyPr>
          <a:lstStyle/>
          <a:p>
            <a:r>
              <a:rPr lang="en-US" altLang="ja-JP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</a:t>
            </a:r>
            <a:r>
              <a:rPr lang="ja-JP" alt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ja-JP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2018, </a:t>
            </a:r>
            <a:r>
              <a:rPr lang="en-US" altLang="ja-JP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school refusers: </a:t>
            </a:r>
          </a:p>
          <a:p>
            <a:pPr marL="0" indent="0">
              <a:buNone/>
            </a:pPr>
            <a:r>
              <a:rPr lang="en-US" altLang="ja-JP" sz="4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164,000 </a:t>
            </a:r>
            <a:r>
              <a:rPr lang="en-US" altLang="ja-JP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around the country 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chemeClr val="bg1"/>
                </a:solidFill>
              </a:rPr>
              <a:t>    </a:t>
            </a:r>
            <a:r>
              <a:rPr lang="en-US" altLang="ja-JP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(at elementary and 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junior  high schools)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chemeClr val="bg1"/>
                </a:solidFill>
              </a:rPr>
              <a:t>      </a:t>
            </a:r>
          </a:p>
          <a:p>
            <a:pPr marL="0" indent="0">
              <a:buNone/>
            </a:pPr>
            <a:r>
              <a:rPr lang="en-US" altLang="ja-JP" sz="4000" dirty="0">
                <a:solidFill>
                  <a:schemeClr val="bg1"/>
                </a:solidFill>
              </a:rPr>
              <a:t>      </a:t>
            </a:r>
            <a:r>
              <a:rPr lang="en-US" altLang="ja-JP" sz="4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1.7 % </a:t>
            </a:r>
            <a:r>
              <a:rPr lang="en-US" altLang="ja-JP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the registered students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( </a:t>
            </a:r>
            <a:r>
              <a:rPr lang="en-US" altLang="ja-JP" sz="39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 </a:t>
            </a:r>
            <a:r>
              <a:rPr lang="en-US" altLang="ja-JP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school refuser for every </a:t>
            </a:r>
            <a:r>
              <a:rPr lang="en-US" altLang="ja-JP" sz="39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27</a:t>
            </a:r>
            <a:r>
              <a:rPr lang="en-US" altLang="ja-JP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students  in junior high school) </a:t>
            </a:r>
          </a:p>
        </p:txBody>
      </p:sp>
      <p:grpSp>
        <p:nvGrpSpPr>
          <p:cNvPr id="20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844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F15DBD1-2241-4162-8629-7031993A9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015"/>
          <a:stretch/>
        </p:blipFill>
        <p:spPr>
          <a:xfrm>
            <a:off x="7286579" y="800658"/>
            <a:ext cx="4905420" cy="42396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103C1EE-71CD-4F58-957F-A9C1D71E3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6163521" cy="1124712"/>
          </a:xfrm>
        </p:spPr>
        <p:txBody>
          <a:bodyPr anchor="b">
            <a:noAutofit/>
          </a:bodyPr>
          <a:lstStyle/>
          <a:p>
            <a:r>
              <a:rPr kumimoji="1" lang="en-US" altLang="ja-JP" dirty="0">
                <a:latin typeface="Aharoni" panose="02010803020104030203" pitchFamily="2" charset="-79"/>
                <a:cs typeface="Aharoni" panose="02010803020104030203" pitchFamily="2" charset="-79"/>
              </a:rPr>
              <a:t>Convention on the Rights of the Child</a:t>
            </a:r>
            <a:endParaRPr kumimoji="1" lang="ja-JP" alt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A888C4-8C28-4A8E-BC03-0124CFCDB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95" y="2864970"/>
            <a:ext cx="5245405" cy="313489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kumimoji="1" lang="en-US" altLang="ja-JP" sz="3600" dirty="0">
                <a:latin typeface="Aharoni" panose="02010803020104030203" pitchFamily="2" charset="-79"/>
                <a:cs typeface="Aharoni" panose="02010803020104030203" pitchFamily="2" charset="-79"/>
              </a:rPr>
              <a:t>Article </a:t>
            </a:r>
            <a:r>
              <a:rPr kumimoji="1" lang="en-US" altLang="ja-JP" sz="4400" dirty="0">
                <a:latin typeface="Aharoni" panose="02010803020104030203" pitchFamily="2" charset="-79"/>
                <a:cs typeface="Aharoni" panose="02010803020104030203" pitchFamily="2" charset="-79"/>
              </a:rPr>
              <a:t>12</a:t>
            </a:r>
            <a:r>
              <a:rPr kumimoji="1" lang="en-US" altLang="ja-JP" sz="3600" dirty="0">
                <a:latin typeface="Aharoni" panose="02010803020104030203" pitchFamily="2" charset="-79"/>
                <a:cs typeface="Aharoni" panose="02010803020104030203" pitchFamily="2" charset="-79"/>
              </a:rPr>
              <a:t> says</a:t>
            </a:r>
            <a:r>
              <a:rPr kumimoji="1" lang="en-US" altLang="ja-JP" sz="3600" dirty="0"/>
              <a:t>.............</a:t>
            </a:r>
          </a:p>
          <a:p>
            <a:pPr marL="0" indent="0">
              <a:buNone/>
            </a:pPr>
            <a:endParaRPr lang="en-US" altLang="ja-JP" sz="3600" dirty="0"/>
          </a:p>
          <a:p>
            <a:pPr marL="0" indent="0">
              <a:buNone/>
            </a:pPr>
            <a:r>
              <a:rPr kumimoji="1" lang="en-US" altLang="ja-JP" sz="3600" dirty="0"/>
              <a:t>  </a:t>
            </a:r>
            <a:r>
              <a:rPr kumimoji="1" lang="en-US" altLang="ja-JP" sz="3600" dirty="0">
                <a:latin typeface="Aharoni" panose="02010803020104030203" pitchFamily="2" charset="-79"/>
                <a:cs typeface="Aharoni" panose="02010803020104030203" pitchFamily="2" charset="-79"/>
              </a:rPr>
              <a:t>Children have the right to </a:t>
            </a:r>
            <a:r>
              <a:rPr lang="en-US" altLang="ja-JP" sz="3600" dirty="0"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kumimoji="1" lang="en-US" altLang="ja-JP" sz="3600" dirty="0">
                <a:latin typeface="Aharoni" panose="02010803020104030203" pitchFamily="2" charset="-79"/>
                <a:cs typeface="Aharoni" panose="02010803020104030203" pitchFamily="2" charset="-79"/>
              </a:rPr>
              <a:t>ay what they think should </a:t>
            </a:r>
            <a:r>
              <a:rPr lang="en-US" altLang="ja-JP" sz="3600" dirty="0">
                <a:latin typeface="Aharoni" panose="02010803020104030203" pitchFamily="2" charset="-79"/>
                <a:cs typeface="Aharoni" panose="02010803020104030203" pitchFamily="2" charset="-79"/>
              </a:rPr>
              <a:t>h</a:t>
            </a:r>
            <a:r>
              <a:rPr kumimoji="1" lang="en-US" altLang="ja-JP" sz="3600" dirty="0">
                <a:latin typeface="Aharoni" panose="02010803020104030203" pitchFamily="2" charset="-79"/>
                <a:cs typeface="Aharoni" panose="02010803020104030203" pitchFamily="2" charset="-79"/>
              </a:rPr>
              <a:t>appen.</a:t>
            </a:r>
            <a:endParaRPr kumimoji="1" lang="ja-JP" alt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38085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0B13071-DEF8-4472-B533-C4E679484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39" y="365125"/>
            <a:ext cx="7016260" cy="1807305"/>
          </a:xfrm>
        </p:spPr>
        <p:txBody>
          <a:bodyPr>
            <a:normAutofit/>
          </a:bodyPr>
          <a:lstStyle/>
          <a:p>
            <a:r>
              <a:rPr kumimoji="1" lang="en-US" altLang="ja-JP" sz="4100" dirty="0"/>
              <a:t> </a:t>
            </a:r>
            <a:r>
              <a:rPr kumimoji="1" lang="en-US" altLang="ja-JP" sz="41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Constitution of Japan.......</a:t>
            </a:r>
            <a:br>
              <a:rPr kumimoji="1" lang="en-US" altLang="ja-JP" sz="4100" dirty="0">
                <a:solidFill>
                  <a:srgbClr val="FF0000"/>
                </a:solidFill>
              </a:rPr>
            </a:br>
            <a:r>
              <a:rPr kumimoji="1" lang="en-US" altLang="ja-JP" sz="4100" dirty="0">
                <a:solidFill>
                  <a:srgbClr val="FF0000"/>
                </a:solidFill>
              </a:rPr>
              <a:t> </a:t>
            </a:r>
            <a:endParaRPr kumimoji="1" lang="ja-JP" altLang="en-US" sz="4100" dirty="0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FE193AC-F131-4640-A131-AD458B3EE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11" b="2"/>
          <a:stretch/>
        </p:blipFill>
        <p:spPr>
          <a:xfrm>
            <a:off x="21" y="1260088"/>
            <a:ext cx="4005694" cy="449126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998B47-09AC-4751-B4D7-33CED874C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970" y="2333297"/>
            <a:ext cx="6836506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Article </a:t>
            </a:r>
            <a:r>
              <a:rPr kumimoji="1" lang="en-US" altLang="ja-JP" sz="40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26 </a:t>
            </a:r>
            <a:r>
              <a:rPr kumimoji="1" lang="en-US" altLang="ja-JP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says .............</a:t>
            </a:r>
          </a:p>
          <a:p>
            <a:pPr marL="0" indent="0">
              <a:buNone/>
            </a:pPr>
            <a:endParaRPr lang="en-US" altLang="ja-JP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kumimoji="1" lang="en-US" altLang="ja-JP" sz="3200" dirty="0">
                <a:latin typeface="Aharoni" panose="02010803020104030203" pitchFamily="2" charset="-79"/>
                <a:cs typeface="Aharoni" panose="02010803020104030203" pitchFamily="2" charset="-79"/>
              </a:rPr>
              <a:t>   All people shall have the right</a:t>
            </a:r>
          </a:p>
          <a:p>
            <a:pPr marL="0" indent="0">
              <a:buNone/>
            </a:pPr>
            <a:r>
              <a:rPr lang="en-US" altLang="ja-JP" sz="3200" dirty="0">
                <a:latin typeface="Aharoni" panose="02010803020104030203" pitchFamily="2" charset="-79"/>
                <a:cs typeface="Aharoni" panose="02010803020104030203" pitchFamily="2" charset="-79"/>
              </a:rPr>
              <a:t>to receive an equal education </a:t>
            </a:r>
          </a:p>
          <a:p>
            <a:pPr marL="0" indent="0">
              <a:buNone/>
            </a:pPr>
            <a:r>
              <a:rPr lang="en-US" altLang="ja-JP" sz="3200" dirty="0">
                <a:latin typeface="Aharoni" panose="02010803020104030203" pitchFamily="2" charset="-79"/>
                <a:cs typeface="Aharoni" panose="02010803020104030203" pitchFamily="2" charset="-79"/>
              </a:rPr>
              <a:t>co</a:t>
            </a:r>
            <a:r>
              <a:rPr kumimoji="1" lang="en-US" altLang="ja-JP" sz="3200" dirty="0">
                <a:latin typeface="Aharoni" panose="02010803020104030203" pitchFamily="2" charset="-79"/>
                <a:cs typeface="Aharoni" panose="02010803020104030203" pitchFamily="2" charset="-79"/>
              </a:rPr>
              <a:t>rrespondent to their ability, </a:t>
            </a:r>
          </a:p>
          <a:p>
            <a:pPr marL="0" indent="0">
              <a:buNone/>
            </a:pPr>
            <a:r>
              <a:rPr lang="en-US" altLang="ja-JP" sz="3200" dirty="0">
                <a:latin typeface="Aharoni" panose="02010803020104030203" pitchFamily="2" charset="-79"/>
                <a:cs typeface="Aharoni" panose="02010803020104030203" pitchFamily="2" charset="-79"/>
              </a:rPr>
              <a:t>as provided by law</a:t>
            </a:r>
            <a:r>
              <a:rPr lang="en-US" altLang="ja-JP" sz="3200" dirty="0"/>
              <a:t>.</a:t>
            </a:r>
            <a:r>
              <a:rPr kumimoji="1" lang="en-US" altLang="ja-JP" sz="3200" dirty="0"/>
              <a:t> 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3231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A4B03AD-C00F-4C27-8475-70E7564B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941" y="262997"/>
            <a:ext cx="7240858" cy="1331628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Abadi" panose="020B0604020202020204" pitchFamily="34" charset="0"/>
              </a:rPr>
              <a:t>Grownups, just listen to me !</a:t>
            </a:r>
            <a:br>
              <a:rPr lang="en-US" altLang="ja-JP" dirty="0">
                <a:solidFill>
                  <a:srgbClr val="FF0000"/>
                </a:solidFill>
                <a:latin typeface="Abadi" panose="020B0604020202020204" pitchFamily="34" charset="0"/>
              </a:rPr>
            </a:br>
            <a:r>
              <a:rPr lang="en-US" altLang="ja-JP" dirty="0">
                <a:latin typeface="Abadi" panose="020B0604020202020204" pitchFamily="34" charset="0"/>
              </a:rPr>
              <a:t>        v</a:t>
            </a:r>
            <a:r>
              <a:rPr lang="en-US" altLang="ja-JP" sz="3600" dirty="0">
                <a:latin typeface="Abadi" panose="020B0604020202020204" pitchFamily="34" charset="0"/>
              </a:rPr>
              <a:t>oice of a school-refuser </a:t>
            </a:r>
            <a:endParaRPr kumimoji="1" lang="ja-JP" altLang="en-US" sz="3600" dirty="0">
              <a:latin typeface="Abadi" panose="020B0604020202020204" pitchFamily="34" charset="0"/>
            </a:endParaRPr>
          </a:p>
        </p:txBody>
      </p:sp>
      <p:pic>
        <p:nvPicPr>
          <p:cNvPr id="6" name="図 5" descr="人, 屋内, テーブル, 食品 が含まれている画像&#10;&#10;自動的に生成された説明">
            <a:extLst>
              <a:ext uri="{FF2B5EF4-FFF2-40B4-BE49-F238E27FC236}">
                <a16:creationId xmlns:a16="http://schemas.microsoft.com/office/drawing/2014/main" id="{ADB75FB6-A3B5-4DBF-88FE-4B0EB0D44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r="7897"/>
          <a:stretch/>
        </p:blipFill>
        <p:spPr>
          <a:xfrm>
            <a:off x="457201" y="1309749"/>
            <a:ext cx="3780263" cy="4238502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467C9C-94C0-48D7-8989-D868206C6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453" y="1683834"/>
            <a:ext cx="7129346" cy="4493129"/>
          </a:xfrm>
        </p:spPr>
        <p:txBody>
          <a:bodyPr>
            <a:no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I live in a </a:t>
            </a:r>
            <a:r>
              <a:rPr kumimoji="1" lang="en-US" altLang="ja-JP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fatherless family-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-- Mom and a three-year-old sister and myself.    We get a local government benefit for a living. 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 Mom is very mentally sick, and can’t work.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2400" b="1" dirty="0">
                <a:latin typeface="游ゴシック" panose="020F0502020204030204"/>
                <a:ea typeface="游ゴシック" panose="020B0400000000000000" pitchFamily="50" charset="-128"/>
              </a:rPr>
              <a:t>   I’m a 6</a:t>
            </a:r>
            <a:r>
              <a:rPr lang="en-US" altLang="ja-JP" sz="2400" b="1" baseline="30000" dirty="0">
                <a:latin typeface="游ゴシック" panose="020F0502020204030204"/>
                <a:ea typeface="游ゴシック" panose="020B0400000000000000" pitchFamily="50" charset="-128"/>
              </a:rPr>
              <a:t>th</a:t>
            </a:r>
            <a:r>
              <a:rPr lang="en-US" altLang="ja-JP" sz="2400" b="1" dirty="0">
                <a:latin typeface="游ゴシック" panose="020F0502020204030204"/>
                <a:ea typeface="游ゴシック" panose="020B0400000000000000" pitchFamily="50" charset="-128"/>
              </a:rPr>
              <a:t> grader at a local primary school, but  I’ve been unable to attend it </a:t>
            </a:r>
            <a:r>
              <a:rPr lang="en-US" altLang="ja-JP" sz="2400" b="1" u="sng" dirty="0">
                <a:latin typeface="游ゴシック" panose="020F0502020204030204"/>
                <a:ea typeface="游ゴシック" panose="020B0400000000000000" pitchFamily="50" charset="-128"/>
              </a:rPr>
              <a:t>for two years </a:t>
            </a:r>
            <a:r>
              <a:rPr lang="en-US" altLang="ja-JP" sz="2400" b="1" dirty="0">
                <a:latin typeface="游ゴシック" panose="020F0502020204030204"/>
                <a:ea typeface="游ゴシック" panose="020B0400000000000000" pitchFamily="50" charset="-128"/>
              </a:rPr>
              <a:t>since I was left behind in school.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ja-JP" sz="2400" b="1" dirty="0">
                <a:latin typeface="游ゴシック" panose="020F0502020204030204"/>
                <a:ea typeface="游ゴシック" panose="020B0400000000000000" pitchFamily="50" charset="-128"/>
              </a:rPr>
              <a:t>       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7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A099D76-8A1C-4E8D-B3EA-0A6BA2F60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950" y="365125"/>
            <a:ext cx="7590111" cy="1807305"/>
          </a:xfrm>
        </p:spPr>
        <p:txBody>
          <a:bodyPr>
            <a:normAutofit fontScale="90000"/>
          </a:bodyPr>
          <a:lstStyle/>
          <a:p>
            <a:r>
              <a:rPr lang="en-US" altLang="ja-JP" sz="41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want to be good at studies </a:t>
            </a:r>
            <a:br>
              <a:rPr lang="en-US" altLang="ja-JP" sz="41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ja-JP" sz="41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very soon!</a:t>
            </a:r>
            <a:r>
              <a:rPr lang="ja-JP" altLang="en-US" sz="41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　</a:t>
            </a:r>
            <a:br>
              <a:rPr lang="en-US" altLang="ja-JP" sz="41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altLang="ja-JP" sz="41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ja-JP" sz="27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Now…..</a:t>
            </a:r>
            <a:endParaRPr kumimoji="1" lang="ja-JP" altLang="en-US" sz="27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435F201-1DE9-4395-9A67-4008919CC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4" r="2" b="12878"/>
          <a:stretch/>
        </p:blipFill>
        <p:spPr>
          <a:xfrm>
            <a:off x="419100" y="1780847"/>
            <a:ext cx="2914649" cy="3286453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A02379F-4FBD-4DAD-AE49-15E2167B9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3264" y="2262959"/>
            <a:ext cx="7496173" cy="4038928"/>
          </a:xfrm>
        </p:spPr>
        <p:txBody>
          <a:bodyPr>
            <a:noAutofit/>
          </a:bodyPr>
          <a:lstStyle/>
          <a:p>
            <a:r>
              <a:rPr kumimoji="1" lang="en-US" altLang="ja-JP" sz="2400" dirty="0"/>
              <a:t> </a:t>
            </a:r>
            <a:r>
              <a:rPr kumimoji="1" lang="en-US" altLang="ja-JP" sz="2400" dirty="0">
                <a:latin typeface="Aharoni" panose="02010803020104030203" pitchFamily="2" charset="-79"/>
                <a:cs typeface="Aharoni" panose="02010803020104030203" pitchFamily="2" charset="-79"/>
              </a:rPr>
              <a:t>I can only read Japanese textbooks very slowly. </a:t>
            </a:r>
          </a:p>
          <a:p>
            <a:endParaRPr lang="en-US" altLang="ja-JP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kumimoji="1" lang="en-US" altLang="ja-JP" sz="2400" dirty="0">
                <a:latin typeface="Aharoni" panose="02010803020104030203" pitchFamily="2" charset="-79"/>
                <a:cs typeface="Aharoni" panose="02010803020104030203" pitchFamily="2" charset="-79"/>
              </a:rPr>
              <a:t>I can only write a few Chinese characters.</a:t>
            </a:r>
          </a:p>
          <a:p>
            <a:endParaRPr lang="en-US" altLang="ja-JP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kumimoji="1" lang="en-US" altLang="ja-JP" sz="2400" dirty="0">
                <a:latin typeface="Aharoni" panose="02010803020104030203" pitchFamily="2" charset="-79"/>
                <a:cs typeface="Aharoni" panose="02010803020104030203" pitchFamily="2" charset="-79"/>
              </a:rPr>
              <a:t>I can’t read nor write </a:t>
            </a:r>
            <a:r>
              <a:rPr lang="en-US" altLang="ja-JP" sz="2400" dirty="0"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kumimoji="1" lang="en-US" altLang="ja-JP" sz="2400" dirty="0">
                <a:latin typeface="Aharoni" panose="02010803020104030203" pitchFamily="2" charset="-79"/>
                <a:cs typeface="Aharoni" panose="02010803020104030203" pitchFamily="2" charset="-79"/>
              </a:rPr>
              <a:t>lphabets.</a:t>
            </a:r>
          </a:p>
          <a:p>
            <a:endParaRPr lang="en-US" altLang="ja-JP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kumimoji="1" lang="en-US" altLang="ja-JP" sz="2400" dirty="0">
                <a:latin typeface="Aharoni" panose="02010803020104030203" pitchFamily="2" charset="-79"/>
                <a:cs typeface="Aharoni" panose="02010803020104030203" pitchFamily="2" charset="-79"/>
              </a:rPr>
              <a:t>I can’t even do simple arithmetic.</a:t>
            </a:r>
          </a:p>
          <a:p>
            <a:pPr marL="0" indent="0">
              <a:buNone/>
            </a:pPr>
            <a:endParaRPr lang="en-US" altLang="ja-JP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kumimoji="1" lang="en-US" altLang="ja-JP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But…… I want to do well at </a:t>
            </a:r>
            <a:r>
              <a:rPr kumimoji="1" lang="en-US" altLang="ja-JP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Wakatta</a:t>
            </a:r>
            <a:r>
              <a:rPr kumimoji="1" lang="en-US" altLang="ja-JP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-kai quickly!</a:t>
            </a:r>
            <a:r>
              <a:rPr kumimoji="1" lang="en-US" altLang="ja-JP" sz="2400" dirty="0">
                <a:solidFill>
                  <a:srgbClr val="FF0000"/>
                </a:solidFill>
              </a:rPr>
              <a:t>  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0639E3A-0EC6-4B61-A075-46B2C1E9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5" y="559031"/>
            <a:ext cx="7036420" cy="1659222"/>
          </a:xfrm>
        </p:spPr>
        <p:txBody>
          <a:bodyPr anchor="b">
            <a:normAutofit fontScale="90000"/>
          </a:bodyPr>
          <a:lstStyle/>
          <a:p>
            <a:r>
              <a:rPr kumimoji="1" lang="en-US" altLang="ja-JP" sz="5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Govt leaders, </a:t>
            </a:r>
            <a:br>
              <a:rPr lang="en-US" altLang="ja-JP" sz="5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kumimoji="1" lang="en-US" altLang="ja-JP" sz="5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</a:t>
            </a:r>
            <a:r>
              <a:rPr kumimoji="1" lang="en-US" altLang="ja-JP" sz="6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just listen to me!!</a:t>
            </a:r>
            <a:endParaRPr kumimoji="1" lang="ja-JP" altLang="en-US" sz="6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A9D9B2E-F2C9-4228-8A1B-5CD566696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9" r="16250"/>
          <a:stretch/>
        </p:blipFill>
        <p:spPr>
          <a:xfrm>
            <a:off x="1" y="853736"/>
            <a:ext cx="3423423" cy="5041028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00E911-3A93-4C84-B82E-4A6C3E68A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7239" y="2706624"/>
            <a:ext cx="8374566" cy="3822192"/>
          </a:xfrm>
        </p:spPr>
        <p:txBody>
          <a:bodyPr>
            <a:normAutofit fontScale="25000" lnSpcReduction="20000"/>
          </a:bodyPr>
          <a:lstStyle/>
          <a:p>
            <a:r>
              <a:rPr lang="en-US" altLang="ja-JP" sz="11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 a human and a child,</a:t>
            </a:r>
          </a:p>
          <a:p>
            <a:pPr marL="0" indent="0">
              <a:buNone/>
            </a:pPr>
            <a:r>
              <a:rPr lang="en-US" altLang="ja-JP" sz="11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I have the right to study at school! </a:t>
            </a:r>
          </a:p>
          <a:p>
            <a:endParaRPr lang="en-US" altLang="ja-JP" sz="1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altLang="ja-JP" sz="16000" dirty="0">
                <a:latin typeface="Aharoni" panose="02010803020104030203" pitchFamily="2" charset="-79"/>
                <a:cs typeface="Aharoni" panose="02010803020104030203" pitchFamily="2" charset="-79"/>
              </a:rPr>
              <a:t>  I just want to study like others, and nothing else!</a:t>
            </a:r>
          </a:p>
          <a:p>
            <a:endParaRPr lang="en-US" altLang="ja-JP" sz="14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altLang="ja-JP" sz="16000" dirty="0">
                <a:latin typeface="Aharoni" panose="02010803020104030203" pitchFamily="2" charset="-79"/>
                <a:cs typeface="Aharoni" panose="02010803020104030203" pitchFamily="2" charset="-79"/>
              </a:rPr>
              <a:t>  I need school textbooks, notebooks, pencils, etc. now!</a:t>
            </a:r>
          </a:p>
          <a:p>
            <a:pPr marL="0" indent="0">
              <a:buNone/>
            </a:pPr>
            <a:endParaRPr lang="en-US" altLang="ja-JP" sz="11200" dirty="0"/>
          </a:p>
          <a:p>
            <a:pPr marL="0" indent="0">
              <a:buNone/>
            </a:pPr>
            <a:r>
              <a:rPr lang="en-US" altLang="ja-JP" sz="11200" dirty="0"/>
              <a:t>     </a:t>
            </a:r>
            <a:endParaRPr kumimoji="1" lang="ja-JP" altLang="en-US" sz="1700" dirty="0"/>
          </a:p>
        </p:txBody>
      </p:sp>
    </p:spTree>
    <p:extLst>
      <p:ext uri="{BB962C8B-B14F-4D97-AF65-F5344CB8AC3E}">
        <p14:creationId xmlns:p14="http://schemas.microsoft.com/office/powerpoint/2010/main" val="7478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D89494-AACF-4B48-BBEF-6CDC6BCF9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9068" cy="1325563"/>
          </a:xfrm>
        </p:spPr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instructors demand that the Govt should </a:t>
            </a:r>
            <a:endParaRPr kumimoji="1" lang="ja-JP" altLang="en-US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CF08BC-DB08-4EA0-A162-CAF47827E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  </a:t>
            </a:r>
            <a:r>
              <a:rPr lang="en-US" altLang="ja-JP" dirty="0">
                <a:latin typeface="Aharoni" panose="02010803020104030203" pitchFamily="2" charset="-79"/>
                <a:cs typeface="Aharoni" panose="02010803020104030203" pitchFamily="2" charset="-79"/>
              </a:rPr>
              <a:t>Divert the f</a:t>
            </a:r>
            <a:r>
              <a:rPr kumimoji="1" lang="en-US" altLang="ja-JP" dirty="0">
                <a:latin typeface="Aharoni" panose="02010803020104030203" pitchFamily="2" charset="-79"/>
                <a:cs typeface="Aharoni" panose="02010803020104030203" pitchFamily="2" charset="-79"/>
              </a:rPr>
              <a:t>und </a:t>
            </a:r>
            <a:r>
              <a:rPr lang="en-US" altLang="ja-JP"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  <a:r>
              <a:rPr lang="en-US" altLang="ja-JP" sz="4400" u="sng">
                <a:latin typeface="Aharoni" panose="02010803020104030203" pitchFamily="2" charset="-79"/>
                <a:cs typeface="Aharoni" panose="02010803020104030203" pitchFamily="2" charset="-79"/>
              </a:rPr>
              <a:t>300</a:t>
            </a:r>
            <a:r>
              <a:rPr lang="en-US" altLang="ja-JP" u="sng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ja-JP" u="sng" dirty="0">
                <a:latin typeface="Aharoni" panose="02010803020104030203" pitchFamily="2" charset="-79"/>
                <a:cs typeface="Aharoni" panose="02010803020104030203" pitchFamily="2" charset="-79"/>
              </a:rPr>
              <a:t>billion US dollars</a:t>
            </a:r>
            <a:r>
              <a:rPr kumimoji="1" lang="en-US" altLang="ja-JP" u="sng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indent="0">
              <a:buNone/>
            </a:pPr>
            <a:r>
              <a:rPr lang="en-US" altLang="ja-JP" dirty="0">
                <a:latin typeface="Aharoni" panose="02010803020104030203" pitchFamily="2" charset="-79"/>
                <a:cs typeface="Aharoni" panose="02010803020104030203" pitchFamily="2" charset="-79"/>
              </a:rPr>
              <a:t>f</a:t>
            </a:r>
            <a:r>
              <a:rPr kumimoji="1" lang="en-US" altLang="ja-JP" dirty="0">
                <a:latin typeface="Aharoni" panose="02010803020104030203" pitchFamily="2" charset="-79"/>
                <a:cs typeface="Aharoni" panose="02010803020104030203" pitchFamily="2" charset="-79"/>
              </a:rPr>
              <a:t>or  </a:t>
            </a:r>
            <a:r>
              <a:rPr kumimoji="1" lang="en-US" altLang="ja-JP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Tokyo Olympics   </a:t>
            </a:r>
            <a:r>
              <a:rPr kumimoji="1" lang="en-US" altLang="ja-JP" dirty="0">
                <a:latin typeface="Aharoni" panose="02010803020104030203" pitchFamily="2" charset="-79"/>
                <a:cs typeface="Aharoni" panose="02010803020104030203" pitchFamily="2" charset="-79"/>
              </a:rPr>
              <a:t>to </a:t>
            </a:r>
            <a:r>
              <a:rPr lang="en-US" altLang="ja-JP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kumimoji="1" lang="en-US" altLang="ja-JP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ducation</a:t>
            </a:r>
            <a:r>
              <a:rPr kumimoji="1" lang="en-US" altLang="ja-JP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                                 </a:t>
            </a:r>
            <a:endParaRPr kumimoji="1" lang="ja-JP" alt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2DF0815-4577-4DCD-A3BA-AB493B765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437" y="1585912"/>
            <a:ext cx="1843088" cy="184308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4C673FA-38C5-4DF8-801F-42D214C1C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7" y="4350544"/>
            <a:ext cx="2705100" cy="1685925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3461C999-6D38-4FF1-84FB-37732DC57B16}"/>
              </a:ext>
            </a:extLst>
          </p:cNvPr>
          <p:cNvSpPr/>
          <p:nvPr/>
        </p:nvSpPr>
        <p:spPr>
          <a:xfrm>
            <a:off x="4429125" y="4806176"/>
            <a:ext cx="2600325" cy="9088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3CE7B5E-4AD3-4009-91A3-B14AF7207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348" y="3628231"/>
            <a:ext cx="3066554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6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0B5E0D6-3A97-463B-85E4-990DA64E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Finally</a:t>
            </a:r>
            <a:r>
              <a:rPr kumimoji="1" lang="en-US" altLang="ja-JP" dirty="0">
                <a:latin typeface="Aharoni" panose="02010803020104030203" pitchFamily="2" charset="-79"/>
                <a:cs typeface="Aharoni" panose="02010803020104030203" pitchFamily="2" charset="-79"/>
              </a:rPr>
              <a:t>, to Save Japanese children from wretched conditions</a:t>
            </a:r>
            <a:endParaRPr kumimoji="1" lang="ja-JP" alt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5BA4E0-7297-4BEB-AA05-27C3EEF17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3" y="2198362"/>
            <a:ext cx="6810374" cy="4168984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b="1" dirty="0">
                <a:solidFill>
                  <a:schemeClr val="accent6">
                    <a:lumMod val="75000"/>
                  </a:schemeClr>
                </a:solidFill>
              </a:rPr>
              <a:t>The Government should address </a:t>
            </a:r>
          </a:p>
          <a:p>
            <a:pPr marL="0" indent="0">
              <a:buNone/>
            </a:pPr>
            <a:r>
              <a:rPr lang="en-US" altLang="ja-JP" b="1" dirty="0">
                <a:solidFill>
                  <a:schemeClr val="accent6">
                    <a:lumMod val="75000"/>
                  </a:schemeClr>
                </a:solidFill>
              </a:rPr>
              <a:t>the following challenges ---</a:t>
            </a:r>
          </a:p>
          <a:p>
            <a:pPr marL="0" indent="0">
              <a:buNone/>
            </a:pPr>
            <a:r>
              <a:rPr kumimoji="1" lang="en-US" altLang="ja-JP" sz="2000" b="1" dirty="0"/>
              <a:t>    </a:t>
            </a:r>
            <a:r>
              <a:rPr kumimoji="1" lang="en-US" altLang="ja-JP" sz="2400" b="1" dirty="0"/>
              <a:t>--- adhere to recommendations of CRC</a:t>
            </a:r>
          </a:p>
          <a:p>
            <a:pPr marL="0" indent="0">
              <a:buNone/>
            </a:pPr>
            <a:endParaRPr kumimoji="1" lang="en-US" altLang="ja-JP" sz="2000" b="1" dirty="0"/>
          </a:p>
          <a:p>
            <a:pPr marL="0" indent="0">
              <a:buNone/>
            </a:pPr>
            <a:r>
              <a:rPr lang="en-US" altLang="ja-JP" sz="2000" b="1" dirty="0"/>
              <a:t>   ---  </a:t>
            </a:r>
            <a:r>
              <a:rPr lang="en-US" altLang="ja-JP" sz="2600" b="1" dirty="0"/>
              <a:t>cancel “Tokyo Olympics” and  divert the  </a:t>
            </a:r>
          </a:p>
          <a:p>
            <a:pPr marL="0" indent="0">
              <a:buNone/>
            </a:pPr>
            <a:r>
              <a:rPr lang="en-US" altLang="ja-JP" sz="2600" b="1" dirty="0"/>
              <a:t>       fund to Education</a:t>
            </a:r>
          </a:p>
          <a:p>
            <a:pPr marL="0" indent="0">
              <a:buNone/>
            </a:pPr>
            <a:endParaRPr lang="en-US" altLang="ja-JP" sz="2000" b="1" dirty="0"/>
          </a:p>
          <a:p>
            <a:pPr marL="0" indent="0">
              <a:buNone/>
            </a:pPr>
            <a:r>
              <a:rPr kumimoji="1" lang="en-US" altLang="ja-JP" sz="2000" b="1" dirty="0"/>
              <a:t>   ---</a:t>
            </a:r>
            <a:r>
              <a:rPr lang="en-US" altLang="ja-JP" sz="2000" b="1" dirty="0"/>
              <a:t> </a:t>
            </a:r>
            <a:r>
              <a:rPr lang="en-US" altLang="ja-JP" b="1" dirty="0"/>
              <a:t>more </a:t>
            </a:r>
            <a:r>
              <a:rPr lang="en-US" altLang="ja-JP" sz="2600" b="1" dirty="0"/>
              <a:t>importantly, </a:t>
            </a:r>
            <a:r>
              <a:rPr lang="en-US" altLang="ja-JP" sz="2600" b="1" u="sng" dirty="0"/>
              <a:t>listen to children’s voices</a:t>
            </a:r>
          </a:p>
          <a:p>
            <a:pPr marL="0" indent="0">
              <a:buNone/>
            </a:pPr>
            <a:endParaRPr lang="en-US" altLang="ja-JP" sz="2000" b="1" u="sng" dirty="0"/>
          </a:p>
          <a:p>
            <a:pPr marL="0" indent="0">
              <a:buNone/>
            </a:pPr>
            <a:r>
              <a:rPr kumimoji="1" lang="ja-JP" altLang="en-US" sz="2000" b="1" dirty="0"/>
              <a:t>◎　</a:t>
            </a:r>
            <a:r>
              <a:rPr kumimoji="1" lang="en-US" altLang="ja-JP" sz="2600" b="1" dirty="0">
                <a:solidFill>
                  <a:srgbClr val="FF0000"/>
                </a:solidFill>
              </a:rPr>
              <a:t>Establish a society where  every  </a:t>
            </a:r>
          </a:p>
          <a:p>
            <a:pPr marL="0" indent="0">
              <a:buNone/>
            </a:pPr>
            <a:r>
              <a:rPr lang="en-US" altLang="ja-JP" sz="2600" b="1" dirty="0">
                <a:solidFill>
                  <a:srgbClr val="FF0000"/>
                </a:solidFill>
              </a:rPr>
              <a:t>   </a:t>
            </a:r>
            <a:r>
              <a:rPr kumimoji="1" lang="en-US" altLang="ja-JP" sz="2600" b="1" dirty="0">
                <a:solidFill>
                  <a:srgbClr val="FF0000"/>
                </a:solidFill>
              </a:rPr>
              <a:t>children can fully open up their potential</a:t>
            </a:r>
            <a:r>
              <a:rPr kumimoji="1" lang="ja-JP" altLang="en-US" sz="2600" b="1" dirty="0">
                <a:solidFill>
                  <a:srgbClr val="FF0000"/>
                </a:solidFill>
              </a:rPr>
              <a:t>！　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　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046C59F-FAD0-453C-9A24-2A371EBAD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692" y="2662152"/>
            <a:ext cx="3345179" cy="2523804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2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1B54A7-6871-4B4B-9D84-31DD3CBD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References</a:t>
            </a:r>
            <a:r>
              <a:rPr kumimoji="1" lang="en-US" altLang="ja-JP" dirty="0"/>
              <a:t> :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57A062-3BCA-4292-B4E1-B310FB0EB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354" y="1825625"/>
            <a:ext cx="10870580" cy="4351338"/>
          </a:xfrm>
        </p:spPr>
        <p:txBody>
          <a:bodyPr>
            <a:normAutofit fontScale="85000" lnSpcReduction="20000"/>
          </a:bodyPr>
          <a:lstStyle/>
          <a:p>
            <a:endParaRPr kumimoji="1" lang="en-US" altLang="ja-JP" dirty="0"/>
          </a:p>
          <a:p>
            <a:r>
              <a:rPr kumimoji="1" lang="en-US" altLang="ja-JP" dirty="0"/>
              <a:t>Johan Vincent Galtung: Peace: Research – Education – Action (1975)</a:t>
            </a:r>
          </a:p>
          <a:p>
            <a:r>
              <a:rPr kumimoji="1" lang="en-US" altLang="ja-JP" dirty="0"/>
              <a:t>Reports of the Committee  on the Rights of the Child</a:t>
            </a:r>
          </a:p>
          <a:p>
            <a:r>
              <a:rPr kumimoji="1" lang="en-US" altLang="ja-JP" dirty="0"/>
              <a:t>2019 statistics compiled by the Japan’s  Cabinet Office</a:t>
            </a:r>
          </a:p>
          <a:p>
            <a:r>
              <a:rPr kumimoji="1" lang="en-US" altLang="ja-JP" dirty="0"/>
              <a:t>A league table of child well-being outcomes (UNICEF Statistics)</a:t>
            </a:r>
          </a:p>
          <a:p>
            <a:r>
              <a:rPr kumimoji="1" lang="en-US" altLang="ja-JP" dirty="0"/>
              <a:t> “Education at a Glance in 2018”   (OECD indicators)</a:t>
            </a:r>
          </a:p>
          <a:p>
            <a:r>
              <a:rPr kumimoji="1" lang="en-US" altLang="ja-JP" dirty="0"/>
              <a:t> Survey of Japan’s Ministry of Health, Labor and Welfare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                   </a:t>
            </a:r>
            <a:r>
              <a:rPr kumimoji="1" lang="en-US" altLang="ja-JP" dirty="0">
                <a:solidFill>
                  <a:srgbClr val="FF0000"/>
                </a:solidFill>
                <a:latin typeface="Century" panose="02040604050505020304" pitchFamily="18" charset="0"/>
              </a:rPr>
              <a:t> Thank you for  listening!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0000"/>
                </a:solidFill>
                <a:latin typeface="Century" panose="02040604050505020304" pitchFamily="18" charset="0"/>
              </a:rPr>
              <a:t>                                       </a:t>
            </a:r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E-mail address: ever.onward.nara@xd5.so-net.ne.jp</a:t>
            </a:r>
            <a:endParaRPr kumimoji="1" lang="en-US" altLang="ja-JP" sz="2000" b="1" dirty="0">
              <a:solidFill>
                <a:schemeClr val="accent6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endParaRPr kumimoji="1" lang="en-US" altLang="ja-JP" sz="20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770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9CB2CFC-E406-4DE3-85CB-CD900673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kumimoji="1" lang="en-US" altLang="ja-JP" sz="5400">
                <a:latin typeface="Aharoni" panose="02010803020104030203" pitchFamily="2" charset="-79"/>
                <a:cs typeface="Aharoni" panose="02010803020104030203" pitchFamily="2" charset="-79"/>
              </a:rPr>
              <a:t>Definition of Peace</a:t>
            </a:r>
            <a:endParaRPr kumimoji="1" lang="ja-JP" altLang="en-US" sz="540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9DC09B-30C5-46FA-AAB0-E6C9F068D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308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kumimoji="1" lang="en-US" altLang="ja-JP" sz="2200" dirty="0">
                <a:latin typeface="Century" panose="02040604050505020304" pitchFamily="18" charset="0"/>
              </a:rPr>
              <a:t>According to </a:t>
            </a:r>
            <a:r>
              <a:rPr kumimoji="1" lang="en-US" altLang="ja-JP" sz="2200" b="1" dirty="0">
                <a:solidFill>
                  <a:srgbClr val="FF0000"/>
                </a:solidFill>
                <a:latin typeface="Century" panose="02040604050505020304" pitchFamily="18" charset="0"/>
              </a:rPr>
              <a:t>Johan Galtung </a:t>
            </a:r>
          </a:p>
          <a:p>
            <a:pPr marL="0" indent="0">
              <a:buNone/>
            </a:pPr>
            <a:r>
              <a:rPr lang="en-US" altLang="ja-JP" sz="2200" dirty="0">
                <a:latin typeface="Century" panose="02040604050505020304" pitchFamily="18" charset="0"/>
              </a:rPr>
              <a:t>          </a:t>
            </a:r>
            <a:r>
              <a:rPr kumimoji="1" lang="en-US" altLang="ja-JP" sz="2200" dirty="0">
                <a:latin typeface="Century" panose="02040604050505020304" pitchFamily="18" charset="0"/>
              </a:rPr>
              <a:t>(Norwegian sociologist</a:t>
            </a:r>
            <a:r>
              <a:rPr kumimoji="1" lang="ja-JP" altLang="en-US" sz="2200" dirty="0">
                <a:latin typeface="Century" panose="02040604050505020304" pitchFamily="18" charset="0"/>
              </a:rPr>
              <a:t>、</a:t>
            </a:r>
            <a:r>
              <a:rPr lang="en-US" altLang="ja-JP" sz="2200" dirty="0">
                <a:latin typeface="Century" panose="02040604050505020304" pitchFamily="18" charset="0"/>
              </a:rPr>
              <a:t>known for principal </a:t>
            </a:r>
          </a:p>
          <a:p>
            <a:pPr marL="0" indent="0">
              <a:buNone/>
            </a:pPr>
            <a:r>
              <a:rPr lang="ja-JP" altLang="en-US" sz="2200" dirty="0">
                <a:latin typeface="Century" panose="02040604050505020304" pitchFamily="18" charset="0"/>
              </a:rPr>
              <a:t>　　</a:t>
            </a:r>
            <a:r>
              <a:rPr lang="en-US" altLang="ja-JP" sz="2200" dirty="0">
                <a:latin typeface="Century" panose="02040604050505020304" pitchFamily="18" charset="0"/>
              </a:rPr>
              <a:t>founder of peace and conflict studies)</a:t>
            </a:r>
            <a:endParaRPr kumimoji="1" lang="en-US" altLang="ja-JP" sz="2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en-US" altLang="ja-JP" sz="2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en-US" altLang="ja-JP" sz="2200" dirty="0">
                <a:latin typeface="Century" panose="02040604050505020304" pitchFamily="18" charset="0"/>
              </a:rPr>
              <a:t>Peace is defined :</a:t>
            </a:r>
          </a:p>
          <a:p>
            <a:pPr marL="0" indent="0">
              <a:buNone/>
            </a:pPr>
            <a:r>
              <a:rPr kumimoji="1" lang="ja-JP" altLang="en-US" sz="2200" dirty="0">
                <a:latin typeface="Century" panose="02040604050505020304" pitchFamily="18" charset="0"/>
              </a:rPr>
              <a:t>　</a:t>
            </a:r>
            <a:r>
              <a:rPr lang="en-US" altLang="ja-JP" sz="2200" b="1" dirty="0">
                <a:solidFill>
                  <a:srgbClr val="00B050"/>
                </a:solidFill>
                <a:latin typeface="Century" panose="02040604050505020304" pitchFamily="18" charset="0"/>
              </a:rPr>
              <a:t>N</a:t>
            </a:r>
            <a:r>
              <a:rPr kumimoji="1" lang="en-US" altLang="ja-JP" sz="2200" b="1" dirty="0">
                <a:solidFill>
                  <a:srgbClr val="00B050"/>
                </a:solidFill>
                <a:latin typeface="Century" panose="02040604050505020304" pitchFamily="18" charset="0"/>
              </a:rPr>
              <a:t>egative Peace</a:t>
            </a:r>
            <a:r>
              <a:rPr kumimoji="1" lang="en-US" altLang="ja-JP" sz="2200" dirty="0">
                <a:latin typeface="Century" panose="02040604050505020304" pitchFamily="18" charset="0"/>
              </a:rPr>
              <a:t>: state of absence of war</a:t>
            </a:r>
          </a:p>
          <a:p>
            <a:pPr marL="0" indent="0">
              <a:buNone/>
            </a:pPr>
            <a:r>
              <a:rPr lang="en-US" altLang="ja-JP" sz="2200" dirty="0">
                <a:latin typeface="Century" panose="02040604050505020304" pitchFamily="18" charset="0"/>
              </a:rPr>
              <a:t>    </a:t>
            </a:r>
            <a:r>
              <a:rPr lang="en-US" altLang="ja-JP" sz="22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Positive Peace </a:t>
            </a:r>
            <a:r>
              <a:rPr lang="en-US" altLang="ja-JP" sz="2200" dirty="0">
                <a:latin typeface="Century" panose="02040604050505020304" pitchFamily="18" charset="0"/>
              </a:rPr>
              <a:t>:  state of absence of structural </a:t>
            </a:r>
            <a:r>
              <a:rPr lang="ja-JP" altLang="en-US" sz="2200" dirty="0">
                <a:latin typeface="Century" panose="02040604050505020304" pitchFamily="18" charset="0"/>
              </a:rPr>
              <a:t>　</a:t>
            </a:r>
            <a:endParaRPr lang="en-US" altLang="ja-JP" sz="22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ja-JP" altLang="en-US" sz="2200" dirty="0">
                <a:latin typeface="Century" panose="02040604050505020304" pitchFamily="18" charset="0"/>
              </a:rPr>
              <a:t>　　　　　　　　</a:t>
            </a:r>
            <a:r>
              <a:rPr lang="en-US" altLang="ja-JP" sz="2200" dirty="0">
                <a:latin typeface="Century" panose="02040604050505020304" pitchFamily="18" charset="0"/>
              </a:rPr>
              <a:t>violence such</a:t>
            </a:r>
            <a:r>
              <a:rPr lang="ja-JP" altLang="en-US" sz="2200" dirty="0">
                <a:latin typeface="Century" panose="02040604050505020304" pitchFamily="18" charset="0"/>
              </a:rPr>
              <a:t> </a:t>
            </a:r>
            <a:r>
              <a:rPr lang="en-US" altLang="ja-JP" sz="2200" dirty="0">
                <a:latin typeface="Century" panose="02040604050505020304" pitchFamily="18" charset="0"/>
              </a:rPr>
              <a:t> as </a:t>
            </a:r>
            <a:r>
              <a:rPr lang="en-US" altLang="ja-JP" sz="22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poverty,        </a:t>
            </a:r>
          </a:p>
          <a:p>
            <a:pPr marL="0" indent="0">
              <a:buNone/>
            </a:pPr>
            <a:r>
              <a:rPr lang="en-US" altLang="ja-JP" sz="22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                             oppression and discrimination  </a:t>
            </a:r>
          </a:p>
          <a:p>
            <a:pPr marL="0" indent="0">
              <a:buNone/>
            </a:pPr>
            <a:endParaRPr kumimoji="1" lang="en-US" altLang="ja-JP" sz="2200" dirty="0">
              <a:latin typeface="Century" panose="020406040505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72FE84-1F7E-407F-B21B-136C4F5BE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" r="3131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9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B8BB30D-E575-4BA9-9748-9B90ED9D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kumimoji="1" lang="en-US" altLang="ja-JP" sz="3600" dirty="0">
                <a:latin typeface="Aharoni" panose="02010803020104030203" pitchFamily="2" charset="-79"/>
                <a:cs typeface="Aharoni" panose="02010803020104030203" pitchFamily="2" charset="-79"/>
              </a:rPr>
              <a:t>The Convention on the Rights of the Child</a:t>
            </a:r>
            <a:endParaRPr kumimoji="1" lang="ja-JP" alt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493DFC-C927-43A0-84B3-D2FF2857A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493" y="1779204"/>
            <a:ext cx="6514484" cy="45356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b="1" dirty="0"/>
              <a:t>O</a:t>
            </a:r>
            <a:r>
              <a:rPr kumimoji="1" lang="en-US" altLang="ja-JP" b="1" dirty="0"/>
              <a:t>n 20</a:t>
            </a:r>
            <a:r>
              <a:rPr kumimoji="1" lang="en-US" altLang="ja-JP" b="1" baseline="30000" dirty="0"/>
              <a:t>th</a:t>
            </a:r>
            <a:r>
              <a:rPr kumimoji="1" lang="en-US" altLang="ja-JP" b="1" dirty="0"/>
              <a:t> November in 1989</a:t>
            </a:r>
            <a:r>
              <a:rPr lang="en-US" altLang="ja-JP" b="1" dirty="0"/>
              <a:t>,</a:t>
            </a:r>
          </a:p>
          <a:p>
            <a:pPr marL="0" indent="0">
              <a:buNone/>
            </a:pPr>
            <a:r>
              <a:rPr kumimoji="1" lang="en-US" altLang="ja-JP" b="1" dirty="0"/>
              <a:t>   Adopted and opened for signature and ratification by UN </a:t>
            </a:r>
          </a:p>
          <a:p>
            <a:endParaRPr kumimoji="1" lang="en-US" altLang="ja-JP" b="1" dirty="0"/>
          </a:p>
          <a:p>
            <a:pPr marL="0" indent="0">
              <a:buNone/>
            </a:pPr>
            <a:r>
              <a:rPr lang="en-US" altLang="ja-JP" b="1" dirty="0"/>
              <a:t>O</a:t>
            </a:r>
            <a:r>
              <a:rPr kumimoji="1" lang="en-US" altLang="ja-JP" b="1" dirty="0"/>
              <a:t>n 2</a:t>
            </a:r>
            <a:r>
              <a:rPr kumimoji="1" lang="en-US" altLang="ja-JP" b="1" baseline="30000" dirty="0"/>
              <a:t>nd</a:t>
            </a:r>
            <a:r>
              <a:rPr kumimoji="1" lang="en-US" altLang="ja-JP" b="1" dirty="0"/>
              <a:t> September in 1990,</a:t>
            </a:r>
          </a:p>
          <a:p>
            <a:pPr marL="0" indent="0">
              <a:buNone/>
            </a:pPr>
            <a:r>
              <a:rPr kumimoji="1" lang="en-US" altLang="ja-JP" b="1" dirty="0"/>
              <a:t>       Entered into force</a:t>
            </a:r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r>
              <a:rPr lang="en-US" altLang="ja-JP" b="1" dirty="0"/>
              <a:t>In 1994,</a:t>
            </a:r>
          </a:p>
          <a:p>
            <a:pPr marL="0" indent="0">
              <a:buNone/>
            </a:pPr>
            <a:r>
              <a:rPr lang="en-US" altLang="ja-JP" b="1" dirty="0"/>
              <a:t>    O</a:t>
            </a:r>
            <a:r>
              <a:rPr kumimoji="1" lang="en-US" altLang="ja-JP" b="1" dirty="0"/>
              <a:t>ur Government ratified it,  but ….</a:t>
            </a:r>
          </a:p>
          <a:p>
            <a:pPr marL="0" indent="0">
              <a:buNone/>
            </a:pPr>
            <a:r>
              <a:rPr kumimoji="1" lang="en-US" altLang="ja-JP" b="1" dirty="0"/>
              <a:t> </a:t>
            </a:r>
          </a:p>
          <a:p>
            <a:pPr marL="0" indent="0">
              <a:buNone/>
            </a:pPr>
            <a:r>
              <a:rPr kumimoji="1" lang="en-US" altLang="ja-JP" dirty="0"/>
              <a:t> </a:t>
            </a:r>
          </a:p>
          <a:p>
            <a:endParaRPr kumimoji="1" lang="en-US" altLang="ja-JP" sz="1800" dirty="0"/>
          </a:p>
          <a:p>
            <a:pPr marL="0" indent="0">
              <a:buNone/>
            </a:pPr>
            <a:r>
              <a:rPr kumimoji="1" lang="en-US" altLang="ja-JP" sz="1800" dirty="0"/>
              <a:t>  </a:t>
            </a:r>
            <a:endParaRPr kumimoji="1" lang="ja-JP" altLang="en-US" sz="1800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中学生の生徒（カラー） | 子供と動物のイラスト屋さん わたなべふみ">
            <a:extLst>
              <a:ext uri="{FF2B5EF4-FFF2-40B4-BE49-F238E27FC236}">
                <a16:creationId xmlns:a16="http://schemas.microsoft.com/office/drawing/2014/main" id="{0A2A4DD4-6C9A-4D0A-94F6-3FBF74FA8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977" y="2428397"/>
            <a:ext cx="4186556" cy="237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7825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EB79797-5110-4831-BCBC-BF90474EF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kumimoji="1" lang="en-US" altLang="ja-JP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Japanese Govt has ignored </a:t>
            </a:r>
            <a:br>
              <a:rPr kumimoji="1" lang="en-US" altLang="ja-JP" sz="3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kumimoji="1" lang="en-US" altLang="ja-JP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CRC recommendations</a:t>
            </a:r>
            <a:endParaRPr kumimoji="1" lang="ja-JP" altLang="en-US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77687A-CE67-4A4C-8546-0A4B5B5FC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0"/>
            <a:ext cx="6493311" cy="4753285"/>
          </a:xfrm>
        </p:spPr>
        <p:txBody>
          <a:bodyPr>
            <a:normAutofit/>
          </a:bodyPr>
          <a:lstStyle/>
          <a:p>
            <a:r>
              <a:rPr kumimoji="1" lang="en-US" altLang="ja-JP" sz="2000" dirty="0"/>
              <a:t>   </a:t>
            </a:r>
            <a:r>
              <a:rPr kumimoji="1" lang="en-US" altLang="ja-JP" sz="2400" b="1" dirty="0"/>
              <a:t>CRC issued recommendations to </a:t>
            </a:r>
            <a:r>
              <a:rPr lang="en-US" altLang="ja-JP" sz="2400" b="1" dirty="0"/>
              <a:t>our</a:t>
            </a:r>
            <a:r>
              <a:rPr kumimoji="1" lang="en-US" altLang="ja-JP" sz="2400" b="1" dirty="0"/>
              <a:t> Government four times, each</a:t>
            </a:r>
            <a:r>
              <a:rPr lang="en-US" altLang="ja-JP" sz="2400" b="1" dirty="0"/>
              <a:t> asking for improvement of vicious educational environment. </a:t>
            </a:r>
            <a:r>
              <a:rPr kumimoji="1" lang="en-US" altLang="ja-JP" sz="2400" b="1" dirty="0"/>
              <a:t>  </a:t>
            </a:r>
          </a:p>
          <a:p>
            <a:pPr marL="0" indent="0">
              <a:buNone/>
            </a:pPr>
            <a:r>
              <a:rPr lang="en-US" altLang="ja-JP" sz="2000" b="1" dirty="0"/>
              <a:t>                                        </a:t>
            </a:r>
            <a:r>
              <a:rPr kumimoji="1" lang="en-US" altLang="ja-JP" sz="2000" b="1" dirty="0"/>
              <a:t>                 </a:t>
            </a:r>
          </a:p>
          <a:p>
            <a:endParaRPr kumimoji="1" lang="en-US" altLang="ja-JP" sz="2400" b="1" dirty="0"/>
          </a:p>
          <a:p>
            <a:r>
              <a:rPr kumimoji="1" lang="en-US" altLang="ja-JP" sz="2400" b="1" dirty="0"/>
              <a:t>But…  our Govt  virtually ignored the recommendations, </a:t>
            </a:r>
          </a:p>
          <a:p>
            <a:endParaRPr lang="en-US" altLang="ja-JP" sz="2400" b="1" dirty="0"/>
          </a:p>
          <a:p>
            <a:endParaRPr kumimoji="1" lang="en-US" altLang="ja-JP" sz="2400" b="1" dirty="0"/>
          </a:p>
          <a:p>
            <a:r>
              <a:rPr lang="en-US" altLang="ja-JP" sz="2400" b="1" dirty="0"/>
              <a:t>  </a:t>
            </a:r>
            <a:r>
              <a:rPr kumimoji="1" lang="en-US" altLang="ja-JP" sz="2400" b="1" dirty="0"/>
              <a:t>Therefore</a:t>
            </a:r>
            <a:r>
              <a:rPr lang="en-US" altLang="ja-JP" sz="2400" b="1" dirty="0"/>
              <a:t>,</a:t>
            </a:r>
            <a:r>
              <a:rPr kumimoji="1" lang="en-US" altLang="ja-JP" sz="2400" b="1" dirty="0"/>
              <a:t> the students’ conditions remain unchanged or even getting worse.</a:t>
            </a:r>
            <a:endParaRPr kumimoji="1" lang="ja-JP" altLang="en-US" sz="2400" b="1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イラストボックス - かわいい学校のイラスト無料素材 - Powered by LINE">
            <a:extLst>
              <a:ext uri="{FF2B5EF4-FFF2-40B4-BE49-F238E27FC236}">
                <a16:creationId xmlns:a16="http://schemas.microsoft.com/office/drawing/2014/main" id="{B8E3C0C8-C506-4772-9DB2-E41926F05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3828" y="1883313"/>
            <a:ext cx="4084703" cy="27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矢印: 下 3">
            <a:extLst>
              <a:ext uri="{FF2B5EF4-FFF2-40B4-BE49-F238E27FC236}">
                <a16:creationId xmlns:a16="http://schemas.microsoft.com/office/drawing/2014/main" id="{390A7760-D4D6-4A74-B112-AA5A8AD1476E}"/>
              </a:ext>
            </a:extLst>
          </p:cNvPr>
          <p:cNvSpPr/>
          <p:nvPr/>
        </p:nvSpPr>
        <p:spPr>
          <a:xfrm>
            <a:off x="3660688" y="3122341"/>
            <a:ext cx="458870" cy="745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65EAB802-9183-4DC3-A673-408B8BDBC3A3}"/>
              </a:ext>
            </a:extLst>
          </p:cNvPr>
          <p:cNvSpPr/>
          <p:nvPr/>
        </p:nvSpPr>
        <p:spPr>
          <a:xfrm>
            <a:off x="3778594" y="4873083"/>
            <a:ext cx="458870" cy="858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808AE1C-B7D5-4261-9771-C7A9D3D32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kumimoji="1" lang="en-US" altLang="ja-JP" sz="3600">
                <a:latin typeface="Aharoni" panose="02010803020104030203" pitchFamily="2" charset="-79"/>
                <a:cs typeface="Aharoni" panose="02010803020104030203" pitchFamily="2" charset="-79"/>
              </a:rPr>
              <a:t>CRC Recommendation strongly urges Japan </a:t>
            </a:r>
            <a:br>
              <a:rPr kumimoji="1" lang="en-US" altLang="ja-JP" sz="360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kumimoji="1" lang="en-US" altLang="ja-JP" sz="3600">
                <a:latin typeface="Aharoni" panose="02010803020104030203" pitchFamily="2" charset="-79"/>
                <a:cs typeface="Aharoni" panose="02010803020104030203" pitchFamily="2" charset="-79"/>
              </a:rPr>
              <a:t>to protect their childhood</a:t>
            </a:r>
            <a:endParaRPr kumimoji="1" lang="ja-JP" altLang="en-US" sz="360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D52F837-E79F-46B9-B3A7-AFEBCB383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7385409" cy="43939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b="1" dirty="0"/>
              <a:t>(a) Take measures to ensure that children enjoy their childhood, without their childhood and development being harmed by the </a:t>
            </a:r>
            <a:r>
              <a:rPr kumimoji="1" lang="en-US" altLang="ja-JP" b="1" u="sng" dirty="0">
                <a:solidFill>
                  <a:srgbClr val="FF0000"/>
                </a:solidFill>
              </a:rPr>
              <a:t>competitive nature of society</a:t>
            </a:r>
            <a:r>
              <a:rPr kumimoji="1" lang="en-US" altLang="ja-JP" b="1" dirty="0">
                <a:solidFill>
                  <a:srgbClr val="FF0000"/>
                </a:solidFill>
              </a:rPr>
              <a:t>;</a:t>
            </a:r>
          </a:p>
          <a:p>
            <a:pPr marL="0" indent="0">
              <a:buNone/>
            </a:pPr>
            <a:r>
              <a:rPr kumimoji="1" lang="ja-JP" altLang="en-US" sz="2000" b="1" dirty="0">
                <a:solidFill>
                  <a:srgbClr val="FF0000"/>
                </a:solidFill>
              </a:rPr>
              <a:t>　</a:t>
            </a:r>
            <a:endParaRPr kumimoji="1" lang="en-US" altLang="ja-JP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000" b="1">
                <a:solidFill>
                  <a:srgbClr val="FF0000"/>
                </a:solidFill>
              </a:rPr>
              <a:t> </a:t>
            </a:r>
            <a:r>
              <a:rPr kumimoji="1" lang="en-US" altLang="ja-JP" b="1"/>
              <a:t>(</a:t>
            </a:r>
            <a:r>
              <a:rPr kumimoji="1" lang="en-US" altLang="ja-JP" b="1" dirty="0"/>
              <a:t>b) Research root causes for </a:t>
            </a:r>
            <a:r>
              <a:rPr kumimoji="1" lang="en-US" altLang="ja-JP" b="1" u="sng" dirty="0">
                <a:solidFill>
                  <a:srgbClr val="FF0000"/>
                </a:solidFill>
              </a:rPr>
              <a:t>suicide among children</a:t>
            </a:r>
            <a:r>
              <a:rPr kumimoji="1" lang="en-US" altLang="ja-JP" b="1" dirty="0"/>
              <a:t>, implement preventive measures, and equip schools with social workers and psychological consultation services;</a:t>
            </a:r>
          </a:p>
          <a:p>
            <a:pPr marL="0" indent="0">
              <a:buNone/>
            </a:pPr>
            <a:endParaRPr kumimoji="1" lang="en-US" altLang="ja-JP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12B48E58-1525-4363-B50B-9DAE80220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427" y="1828741"/>
            <a:ext cx="3504835" cy="331312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0599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0F9E147-8939-4702-957C-1152FD43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9910" y="813055"/>
            <a:ext cx="6094103" cy="2626045"/>
          </a:xfrm>
        </p:spPr>
        <p:txBody>
          <a:bodyPr>
            <a:normAutofit/>
          </a:bodyPr>
          <a:lstStyle/>
          <a:p>
            <a:r>
              <a:rPr lang="en-US" altLang="ja-JP" sz="3100" b="1" u="sng" dirty="0">
                <a:solidFill>
                  <a:srgbClr val="000000"/>
                </a:solidFill>
                <a:latin typeface="Century" panose="02040604050505020304" pitchFamily="18" charset="0"/>
              </a:rPr>
              <a:t>Undeniable fact in Japan </a:t>
            </a:r>
            <a:br>
              <a:rPr lang="en-US" altLang="ja-JP" sz="3100" b="1" dirty="0">
                <a:solidFill>
                  <a:srgbClr val="000000"/>
                </a:solidFill>
                <a:latin typeface="Century" panose="02040604050505020304" pitchFamily="18" charset="0"/>
              </a:rPr>
            </a:br>
            <a:r>
              <a:rPr lang="en-US" altLang="ja-JP" sz="3100" b="1" dirty="0">
                <a:solidFill>
                  <a:srgbClr val="000000"/>
                </a:solidFill>
                <a:latin typeface="Century" panose="02040604050505020304" pitchFamily="18" charset="0"/>
              </a:rPr>
              <a:t> A record </a:t>
            </a:r>
            <a:r>
              <a:rPr lang="en-US" altLang="ja-JP" sz="3100" b="1" dirty="0">
                <a:solidFill>
                  <a:srgbClr val="FF0000"/>
                </a:solidFill>
                <a:latin typeface="Century" panose="02040604050505020304" pitchFamily="18" charset="0"/>
              </a:rPr>
              <a:t>479</a:t>
            </a:r>
            <a:r>
              <a:rPr lang="en-US" altLang="ja-JP" sz="3100" b="1" dirty="0">
                <a:solidFill>
                  <a:srgbClr val="000000"/>
                </a:solidFill>
                <a:latin typeface="Century" panose="02040604050505020304" pitchFamily="18" charset="0"/>
              </a:rPr>
              <a:t> students committed suicide in 2020 </a:t>
            </a:r>
            <a:r>
              <a:rPr lang="en-US" altLang="ja-JP" sz="2000" b="1" dirty="0">
                <a:solidFill>
                  <a:srgbClr val="000000"/>
                </a:solidFill>
                <a:latin typeface="Century" panose="02040604050505020304" pitchFamily="18" charset="0"/>
              </a:rPr>
              <a:t>(</a:t>
            </a:r>
            <a:r>
              <a:rPr lang="en-US" altLang="ja-JP" sz="2000" b="1" dirty="0">
                <a:solidFill>
                  <a:srgbClr val="FF0000"/>
                </a:solidFill>
                <a:latin typeface="Century" panose="02040604050505020304" pitchFamily="18" charset="0"/>
              </a:rPr>
              <a:t>up </a:t>
            </a:r>
            <a:r>
              <a:rPr kumimoji="1" lang="en-US" altLang="ja-JP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40 %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of the previous year)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！！</a:t>
            </a:r>
            <a:b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</a:b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br>
              <a:rPr lang="en-US" altLang="ja-JP" sz="2000" b="1" dirty="0">
                <a:solidFill>
                  <a:srgbClr val="000000"/>
                </a:solidFill>
                <a:latin typeface="Century" panose="02040604050505020304" pitchFamily="18" charset="0"/>
              </a:rPr>
            </a:br>
            <a:r>
              <a:rPr lang="en-US" altLang="ja-JP" sz="2000" b="1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en-US" altLang="ja-JP" sz="2200" b="1" dirty="0">
                <a:solidFill>
                  <a:srgbClr val="FF0000"/>
                </a:solidFill>
                <a:latin typeface="Century" panose="02040604050505020304" pitchFamily="18" charset="0"/>
              </a:rPr>
              <a:t>The Number of  suicides per 100,000 population  of G8 countries </a:t>
            </a:r>
            <a:endParaRPr kumimoji="1" lang="ja-JP" altLang="en-US" sz="2200" b="1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89D3EF8-38FE-4972-9FEB-9B0C761490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458" r="-1" b="-1"/>
          <a:stretch/>
        </p:blipFill>
        <p:spPr>
          <a:xfrm>
            <a:off x="0" y="1584161"/>
            <a:ext cx="4331970" cy="438680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55EADD-473D-44BE-B234-9EE82AAD9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876" y="2780891"/>
            <a:ext cx="5457204" cy="37178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ja-JP" sz="2400" b="1" i="0" u="none" strike="noStrike" baseline="0" dirty="0">
                <a:solidFill>
                  <a:srgbClr val="00B050"/>
                </a:solidFill>
                <a:latin typeface="GothicBBBPro-Medium-90pv-RKSJ-H"/>
              </a:rPr>
              <a:t>Russia (42) ,     </a:t>
            </a:r>
            <a:r>
              <a:rPr lang="en-US" altLang="ja-JP" sz="2400" b="1" i="0" u="none" strike="noStrike" baseline="0" dirty="0">
                <a:solidFill>
                  <a:srgbClr val="FF0000"/>
                </a:solidFill>
                <a:latin typeface="GothicBBBPro-Medium-90pv-RKSJ-H"/>
              </a:rPr>
              <a:t>Japan (25),      </a:t>
            </a:r>
            <a:r>
              <a:rPr lang="en-US" altLang="ja-JP" sz="2400" b="1" i="0" u="none" strike="noStrike" baseline="0" dirty="0">
                <a:solidFill>
                  <a:srgbClr val="00B050"/>
                </a:solidFill>
                <a:latin typeface="GothicBBBPro-Medium-90pv-RKSJ-H"/>
              </a:rPr>
              <a:t>France (18),   Germany (13),       Canada (12)     USA (11),   UK (8),    Italy (7)</a:t>
            </a:r>
          </a:p>
          <a:p>
            <a:pPr marL="0" indent="0">
              <a:buNone/>
            </a:pPr>
            <a:r>
              <a:rPr lang="en-US" altLang="ja-JP" sz="2000" b="1" dirty="0">
                <a:solidFill>
                  <a:srgbClr val="000000"/>
                </a:solidFill>
                <a:latin typeface="GothicBBBPro-Medium-90pv-RKSJ-H"/>
              </a:rPr>
              <a:t>    (from the 2019 statistics compiled by the Japan’s  Cabinet Office) </a:t>
            </a:r>
            <a:endParaRPr lang="ja-JP" altLang="en-US" sz="2000" b="1" i="0" u="none" strike="noStrike" baseline="0" dirty="0">
              <a:solidFill>
                <a:srgbClr val="000000"/>
              </a:solidFill>
              <a:latin typeface="GothicBBBPro-Medium-90pv-RKSJ-H"/>
            </a:endParaRPr>
          </a:p>
          <a:p>
            <a:pPr marL="0" indent="0">
              <a:buNone/>
            </a:pPr>
            <a:r>
              <a:rPr lang="ja-JP" altLang="en-US" sz="2000" dirty="0">
                <a:solidFill>
                  <a:srgbClr val="000000"/>
                </a:solidFill>
                <a:latin typeface="GothicBBBPro-Medium-90pv-RKSJ-H"/>
              </a:rPr>
              <a:t> </a:t>
            </a:r>
            <a:r>
              <a:rPr lang="ja-JP" altLang="en-US" sz="2000" b="0" i="0" u="none" strike="noStrike" baseline="0" dirty="0">
                <a:solidFill>
                  <a:srgbClr val="000000"/>
                </a:solidFill>
                <a:latin typeface="GothicBBBPro-Medium-90pv-RKSJ-H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323537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59C5A54-BE52-4EDC-A8AE-4ABE1DE0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kumimoji="1" lang="en-US" altLang="ja-JP" sz="5400" b="1" dirty="0"/>
              <a:t>The CRC demands further……</a:t>
            </a:r>
            <a:endParaRPr kumimoji="1" lang="ja-JP" altLang="en-US" sz="5400" b="1" dirty="0"/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A99368-7C41-4BD9-9D7D-814EBFC82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kumimoji="1" lang="en-US" altLang="ja-JP" b="1" dirty="0"/>
              <a:t>(c) Ensure that </a:t>
            </a:r>
            <a:r>
              <a:rPr kumimoji="1" lang="en-US" altLang="ja-JP" b="1" dirty="0">
                <a:solidFill>
                  <a:srgbClr val="FF0000"/>
                </a:solidFill>
              </a:rPr>
              <a:t>children‘s facilities </a:t>
            </a:r>
            <a:r>
              <a:rPr kumimoji="1" lang="en-US" altLang="ja-JP" b="1" dirty="0"/>
              <a:t>adhere to appropriate minimum safety standards and introduce </a:t>
            </a:r>
            <a:r>
              <a:rPr kumimoji="1" lang="ja-JP" altLang="en-US" b="1" dirty="0"/>
              <a:t>・・・・・</a:t>
            </a:r>
            <a:r>
              <a:rPr kumimoji="1" lang="en-US" altLang="ja-JP" b="1" dirty="0"/>
              <a:t>public reviews of </a:t>
            </a:r>
            <a:r>
              <a:rPr kumimoji="1" lang="en-US" altLang="ja-JP" b="1" dirty="0">
                <a:solidFill>
                  <a:srgbClr val="FF0000"/>
                </a:solidFill>
              </a:rPr>
              <a:t>unexpected death</a:t>
            </a:r>
            <a:r>
              <a:rPr lang="en-US" altLang="ja-JP" b="1" dirty="0">
                <a:solidFill>
                  <a:srgbClr val="FF0000"/>
                </a:solidFill>
              </a:rPr>
              <a:t>.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endParaRPr kumimoji="1" lang="en-US" altLang="ja-JP" b="1" dirty="0"/>
          </a:p>
          <a:p>
            <a:r>
              <a:rPr kumimoji="1" lang="en-US" altLang="ja-JP" b="1" dirty="0"/>
              <a:t>(d) Strengthen targeted measures to </a:t>
            </a:r>
            <a:r>
              <a:rPr kumimoji="1" lang="en-US" altLang="ja-JP" b="1" dirty="0">
                <a:solidFill>
                  <a:srgbClr val="FF0000"/>
                </a:solidFill>
              </a:rPr>
              <a:t>prevent traffic, school and domestic accidents</a:t>
            </a:r>
            <a:r>
              <a:rPr kumimoji="1" lang="ja-JP" altLang="en-US" b="1" dirty="0"/>
              <a:t>・・・・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46D4771-78D1-41CC-A984-05D89A384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08" b="3"/>
          <a:stretch/>
        </p:blipFill>
        <p:spPr>
          <a:xfrm>
            <a:off x="8062332" y="2093976"/>
            <a:ext cx="3554390" cy="369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7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AEFE7B3-21B1-4578-A849-95A214F14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</a:rPr>
              <a:t>Japan ranks 20</a:t>
            </a:r>
            <a:r>
              <a:rPr kumimoji="1" lang="en-US" altLang="ja-JP" sz="3600" b="1" baseline="30000" dirty="0">
                <a:solidFill>
                  <a:srgbClr val="FF0000"/>
                </a:solidFill>
              </a:rPr>
              <a:t>th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in terms of </a:t>
            </a:r>
            <a:r>
              <a:rPr kumimoji="1" lang="en-US" altLang="ja-JP" sz="3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children’s well-being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(Report Card 16 of UNICEF survey)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55A744-CA54-4B58-8887-FE9AD68F7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670241"/>
            <a:ext cx="7533855" cy="4383718"/>
          </a:xfrm>
        </p:spPr>
        <p:txBody>
          <a:bodyPr>
            <a:normAutofit/>
          </a:bodyPr>
          <a:lstStyle/>
          <a:p>
            <a:endParaRPr kumimoji="1" lang="en-US" altLang="ja-JP" b="1" dirty="0"/>
          </a:p>
          <a:p>
            <a:r>
              <a:rPr kumimoji="1" lang="en-US" altLang="ja-JP" b="1" dirty="0"/>
              <a:t>Japan ranks </a:t>
            </a:r>
            <a:r>
              <a:rPr kumimoji="1" lang="en-US" altLang="ja-JP" b="1" dirty="0">
                <a:solidFill>
                  <a:srgbClr val="FF0000"/>
                </a:solidFill>
              </a:rPr>
              <a:t>20th out of 38 countries </a:t>
            </a:r>
            <a:r>
              <a:rPr kumimoji="1" lang="en-US" altLang="ja-JP" b="1" dirty="0"/>
              <a:t>in the Children’s </a:t>
            </a:r>
            <a:r>
              <a:rPr kumimoji="1" lang="en-US" altLang="ja-JP" b="1" dirty="0">
                <a:solidFill>
                  <a:schemeClr val="accent1"/>
                </a:solidFill>
              </a:rPr>
              <a:t>Well-being ranking </a:t>
            </a:r>
            <a:r>
              <a:rPr kumimoji="1" lang="en-US" altLang="ja-JP" b="1" dirty="0"/>
              <a:t>in developed countries</a:t>
            </a:r>
            <a:r>
              <a:rPr kumimoji="1" lang="en-US" altLang="ja-JP" dirty="0"/>
              <a:t>.</a:t>
            </a:r>
          </a:p>
          <a:p>
            <a:pPr marL="0" indent="0">
              <a:buNone/>
            </a:pPr>
            <a:r>
              <a:rPr kumimoji="1" lang="en-US" altLang="ja-JP" b="1" dirty="0"/>
              <a:t> </a:t>
            </a:r>
            <a:r>
              <a:rPr kumimoji="1" lang="en-US" altLang="ja-JP" sz="2400" b="1" dirty="0"/>
              <a:t>(UNICEF announced the latest report of the "Report Card" series on September 3, 2020. </a:t>
            </a:r>
          </a:p>
          <a:p>
            <a:pPr marL="0" indent="0">
              <a:buNone/>
            </a:pPr>
            <a:r>
              <a:rPr kumimoji="1" lang="en-US" altLang="ja-JP" sz="2400" b="1" dirty="0"/>
              <a:t>  </a:t>
            </a:r>
          </a:p>
          <a:p>
            <a:pPr marL="0" indent="0">
              <a:buNone/>
            </a:pPr>
            <a:r>
              <a:rPr lang="en-US" altLang="ja-JP" sz="2400" b="1" dirty="0"/>
              <a:t>  </a:t>
            </a:r>
            <a:r>
              <a:rPr kumimoji="1" lang="en-US" altLang="ja-JP" sz="2400" b="1" dirty="0"/>
              <a:t>The Report Card 16 surveys “Children's well-being rankings in developed countries”):</a:t>
            </a:r>
            <a:endParaRPr kumimoji="1" lang="ja-JP" altLang="en-US" sz="2400" b="1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がっくりと肩を落として落ち込み、泣く中学生・高校生男子｜かわいい ...">
            <a:extLst>
              <a:ext uri="{FF2B5EF4-FFF2-40B4-BE49-F238E27FC236}">
                <a16:creationId xmlns:a16="http://schemas.microsoft.com/office/drawing/2014/main" id="{A0B413AA-6F20-449A-AC44-48EE0C708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3440" y="2321372"/>
            <a:ext cx="2931256" cy="29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7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4385</TotalTime>
  <Words>1813</Words>
  <Application>Microsoft Office PowerPoint</Application>
  <PresentationFormat>ワイド画面</PresentationFormat>
  <Paragraphs>316</Paragraphs>
  <Slides>28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45" baseType="lpstr">
      <vt:lpstr>Calibri,Bold</vt:lpstr>
      <vt:lpstr>Cambria,Bold</vt:lpstr>
      <vt:lpstr>GothicBBBPro-Medium-90pv-RKSJ-H</vt:lpstr>
      <vt:lpstr>Roboto Slab</vt:lpstr>
      <vt:lpstr>ZurichBT-Bold</vt:lpstr>
      <vt:lpstr>ZurichBT-Light</vt:lpstr>
      <vt:lpstr>游ゴシック</vt:lpstr>
      <vt:lpstr>游ゴシック Light</vt:lpstr>
      <vt:lpstr>Abadi</vt:lpstr>
      <vt:lpstr>Aharoni</vt:lpstr>
      <vt:lpstr>Arial</vt:lpstr>
      <vt:lpstr>Calibri</vt:lpstr>
      <vt:lpstr>Cambria</vt:lpstr>
      <vt:lpstr>Century</vt:lpstr>
      <vt:lpstr>Georgia</vt:lpstr>
      <vt:lpstr>Roboto</vt:lpstr>
      <vt:lpstr>Office テーマ</vt:lpstr>
      <vt:lpstr>   Save School Children from Wretched Conditions  -Spend money on poor children NOT on Tokyo Olympics -</vt:lpstr>
      <vt:lpstr>            Aims of this presentation: </vt:lpstr>
      <vt:lpstr>Definition of Peace</vt:lpstr>
      <vt:lpstr>The Convention on the Rights of the Child</vt:lpstr>
      <vt:lpstr>Japanese Govt has ignored  CRC recommendations</vt:lpstr>
      <vt:lpstr>CRC Recommendation strongly urges Japan  to protect their childhood</vt:lpstr>
      <vt:lpstr>Undeniable fact in Japan   A record 479 students committed suicide in 2020 (up 40 % of the previous year)！！    The Number of  suicides per 100,000 population  of G8 countries </vt:lpstr>
      <vt:lpstr>The CRC demands further……</vt:lpstr>
      <vt:lpstr>Japan ranks 20th  in terms of children’s well-being (Report Card 16 of UNICEF survey)</vt:lpstr>
      <vt:lpstr>A league table of child well-being outcomes:                                                                                                                            (UNICEF Statistics)</vt:lpstr>
      <vt:lpstr>A league table of child well-being outcomes: mental well-being, physical health, and academic and social skills, Japan ranks 20th!  </vt:lpstr>
      <vt:lpstr>   Japan Country Note of “Education at a Glance in 2015”  (OECD indicators)  reveals that ……  </vt:lpstr>
      <vt:lpstr>Japan - Country Note - Education at a Glance 2018: OECD Indicators  Figure 2. Total expenditure on educational institutions as a percentage of GDP (2016) </vt:lpstr>
      <vt:lpstr>    Child poverty rate ……  15% in 2015 </vt:lpstr>
      <vt:lpstr>Japanese poverty rate worsens       (from a study of UNICEF)</vt:lpstr>
      <vt:lpstr>Japanese poverty rate worsens       (from a study of UNICEF)</vt:lpstr>
      <vt:lpstr>The Japan’s relative poverty (16%)rate ranks   2nd high among the G7 countries…  (source：OECD  in 2017)  </vt:lpstr>
      <vt:lpstr>(We run) A Tuition-free Learning Support Private School for Poverty-stricken Children and average-ones in Tokyo.</vt:lpstr>
      <vt:lpstr>    At Wakkata-kai session,        The underprivileged children help themselves each other  in studying, regardless of their family background, poor or rich, under the scanty government’s  education expenditure, today…..  </vt:lpstr>
      <vt:lpstr>School refusers…….</vt:lpstr>
      <vt:lpstr>Convention on the Rights of the Child</vt:lpstr>
      <vt:lpstr> Constitution of Japan.......  </vt:lpstr>
      <vt:lpstr>Grownups, just listen to me !         voice of a school-refuser </vt:lpstr>
      <vt:lpstr>I want to be good at studies  very soon!　  Now…..</vt:lpstr>
      <vt:lpstr>Govt leaders,     just listen to me!!</vt:lpstr>
      <vt:lpstr>We instructors demand that the Govt should </vt:lpstr>
      <vt:lpstr>Finally, to Save Japanese children from wretched conditions</vt:lpstr>
      <vt:lpstr>References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Japanese children’s wretched conditions viewed from Conventions on the Rights of the Child</dc:title>
  <dc:creator>奈良勝行</dc:creator>
  <cp:lastModifiedBy>奈良 勝行</cp:lastModifiedBy>
  <cp:revision>189</cp:revision>
  <cp:lastPrinted>2021-06-13T10:28:20Z</cp:lastPrinted>
  <dcterms:created xsi:type="dcterms:W3CDTF">2021-05-02T04:58:42Z</dcterms:created>
  <dcterms:modified xsi:type="dcterms:W3CDTF">2021-06-17T13:46:13Z</dcterms:modified>
</cp:coreProperties>
</file>